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2"/>
  </p:notesMasterIdLst>
  <p:sldIdLst>
    <p:sldId id="257" r:id="rId3"/>
    <p:sldId id="334" r:id="rId4"/>
    <p:sldId id="335" r:id="rId5"/>
    <p:sldId id="336" r:id="rId6"/>
    <p:sldId id="303" r:id="rId7"/>
    <p:sldId id="327" r:id="rId8"/>
    <p:sldId id="328" r:id="rId9"/>
    <p:sldId id="330" r:id="rId10"/>
    <p:sldId id="344" r:id="rId11"/>
    <p:sldId id="291" r:id="rId12"/>
    <p:sldId id="310" r:id="rId13"/>
    <p:sldId id="331" r:id="rId14"/>
    <p:sldId id="332" r:id="rId15"/>
    <p:sldId id="345" r:id="rId16"/>
    <p:sldId id="346" r:id="rId17"/>
    <p:sldId id="348" r:id="rId18"/>
    <p:sldId id="349" r:id="rId19"/>
    <p:sldId id="347" r:id="rId20"/>
    <p:sldId id="35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AB15"/>
    <a:srgbClr val="1A1A18"/>
    <a:srgbClr val="97BD3D"/>
    <a:srgbClr val="007A07"/>
    <a:srgbClr val="007A4D"/>
    <a:srgbClr val="4E4E4E"/>
    <a:srgbClr val="FDB813"/>
    <a:srgbClr val="FCD900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434" autoAdjust="0"/>
  </p:normalViewPr>
  <p:slideViewPr>
    <p:cSldViewPr>
      <p:cViewPr>
        <p:scale>
          <a:sx n="75" d="100"/>
          <a:sy n="75" d="100"/>
        </p:scale>
        <p:origin x="-1256" y="-856"/>
      </p:cViewPr>
      <p:guideLst>
        <p:guide orient="horz" pos="2160"/>
        <p:guide pos="2880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Hutan Primer</c:v>
                </c:pt>
              </c:strCache>
            </c:strRef>
          </c:tx>
          <c:spPr>
            <a:solidFill>
              <a:srgbClr val="007A07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7C2-4DDC-B0F8-35234469078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C2-4DDC-B0F8-35234469078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C2-4DDC-B0F8-35234469078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C2-4DDC-B0F8-35234469078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6576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4.19972E7</c:v>
                </c:pt>
                <c:pt idx="1">
                  <c:v>3.1887E6</c:v>
                </c:pt>
                <c:pt idx="2">
                  <c:v>1.524E6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C2-4DDC-B0F8-352344690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Hutan Sekunder</c:v>
                </c:pt>
              </c:strCache>
            </c:strRef>
          </c:tx>
          <c:spPr>
            <a:solidFill>
              <a:srgbClr val="97BD3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3.57632E7</c:v>
                </c:pt>
                <c:pt idx="1">
                  <c:v>5.0596E6</c:v>
                </c:pt>
                <c:pt idx="2">
                  <c:v>5.6064E6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C2-4DDC-B0F8-3523446907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Hutan Tanaman</c:v>
                </c:pt>
              </c:strCache>
            </c:strRef>
          </c:tx>
          <c:spPr>
            <a:solidFill>
              <a:srgbClr val="FCD900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2.9252E6</c:v>
                </c:pt>
                <c:pt idx="1">
                  <c:v>119100.0</c:v>
                </c:pt>
                <c:pt idx="2">
                  <c:v>1.8893E6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C2-4DDC-B0F8-3523446907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Hutan</c:v>
                </c:pt>
              </c:strCache>
            </c:strRef>
          </c:tx>
          <c:spPr>
            <a:solidFill>
              <a:srgbClr val="9B9B9B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2.98368E7</c:v>
                </c:pt>
                <c:pt idx="1">
                  <c:v>9.496E6</c:v>
                </c:pt>
                <c:pt idx="2">
                  <c:v>5.04353E7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C2-4DDC-B0F8-352344690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116331848"/>
        <c:axId val="2116335528"/>
      </c:barChart>
      <c:catAx>
        <c:axId val="211633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6335528"/>
        <c:crosses val="autoZero"/>
        <c:auto val="1"/>
        <c:lblAlgn val="ctr"/>
        <c:lblOffset val="100"/>
        <c:noMultiLvlLbl val="0"/>
      </c:catAx>
      <c:valAx>
        <c:axId val="211633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75000"/>
                  <a:alpha val="27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63318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405797101449275"/>
                <c:y val="0.046466356204303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>
                      <a:solidFill>
                        <a:schemeClr val="bg1"/>
                      </a:solidFill>
                      <a:latin typeface="Arial MT Std Light Cond" panose="020B0306030403020204" pitchFamily="34" charset="0"/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Hutan Primer</c:v>
                </c:pt>
              </c:strCache>
            </c:strRef>
          </c:tx>
          <c:spPr>
            <a:solidFill>
              <a:srgbClr val="007A07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7C2-4DDC-B0F8-35234469078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C2-4DDC-B0F8-35234469078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C2-4DDC-B0F8-35234469078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C2-4DDC-B0F8-35234469078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6576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4.19972E7</c:v>
                </c:pt>
                <c:pt idx="1">
                  <c:v>3.1887E6</c:v>
                </c:pt>
                <c:pt idx="2">
                  <c:v>1.524E6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C2-4DDC-B0F8-352344690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Hutan Sekunder</c:v>
                </c:pt>
              </c:strCache>
            </c:strRef>
          </c:tx>
          <c:spPr>
            <a:solidFill>
              <a:srgbClr val="97BD3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3.57632E7</c:v>
                </c:pt>
                <c:pt idx="1">
                  <c:v>5.0596E6</c:v>
                </c:pt>
                <c:pt idx="2">
                  <c:v>5.6064E6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C2-4DDC-B0F8-3523446907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Hutan Tanaman</c:v>
                </c:pt>
              </c:strCache>
            </c:strRef>
          </c:tx>
          <c:spPr>
            <a:solidFill>
              <a:srgbClr val="FCD900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2.9252E6</c:v>
                </c:pt>
                <c:pt idx="1">
                  <c:v>119100.0</c:v>
                </c:pt>
                <c:pt idx="2">
                  <c:v>1.8893E6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C2-4DDC-B0F8-3523446907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Hutan</c:v>
                </c:pt>
              </c:strCache>
            </c:strRef>
          </c:tx>
          <c:spPr>
            <a:solidFill>
              <a:srgbClr val="9B9B9B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2.98368E7</c:v>
                </c:pt>
                <c:pt idx="1">
                  <c:v>9.496E6</c:v>
                </c:pt>
                <c:pt idx="2">
                  <c:v>5.04353E7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C2-4DDC-B0F8-352344690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117317016"/>
        <c:axId val="2117320696"/>
      </c:barChart>
      <c:catAx>
        <c:axId val="2117317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7320696"/>
        <c:crosses val="autoZero"/>
        <c:auto val="1"/>
        <c:lblAlgn val="ctr"/>
        <c:lblOffset val="100"/>
        <c:noMultiLvlLbl val="0"/>
      </c:catAx>
      <c:valAx>
        <c:axId val="211732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75000"/>
                  <a:alpha val="27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73170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405797101449275"/>
                <c:y val="0.046466356204303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>
                      <a:solidFill>
                        <a:schemeClr val="bg1"/>
                      </a:solidFill>
                      <a:latin typeface="Arial MT Std Light Cond" panose="020B0306030403020204" pitchFamily="34" charset="0"/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Hutan Primer</c:v>
                </c:pt>
              </c:strCache>
            </c:strRef>
          </c:tx>
          <c:spPr>
            <a:solidFill>
              <a:srgbClr val="007A07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7C2-4DDC-B0F8-35234469078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C2-4DDC-B0F8-35234469078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C2-4DDC-B0F8-35234469078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C2-4DDC-B0F8-35234469078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6576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4.19972E7</c:v>
                </c:pt>
                <c:pt idx="1">
                  <c:v>3.1887E6</c:v>
                </c:pt>
                <c:pt idx="2">
                  <c:v>1.524E6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C2-4DDC-B0F8-352344690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Hutan Sekunder</c:v>
                </c:pt>
              </c:strCache>
            </c:strRef>
          </c:tx>
          <c:spPr>
            <a:solidFill>
              <a:srgbClr val="97BD3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3.57632E7</c:v>
                </c:pt>
                <c:pt idx="1">
                  <c:v>5.0596E6</c:v>
                </c:pt>
                <c:pt idx="2">
                  <c:v>5.6064E6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C2-4DDC-B0F8-3523446907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Hutan Tanaman</c:v>
                </c:pt>
              </c:strCache>
            </c:strRef>
          </c:tx>
          <c:spPr>
            <a:solidFill>
              <a:srgbClr val="FCD900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2.9252E6</c:v>
                </c:pt>
                <c:pt idx="1">
                  <c:v>119100.0</c:v>
                </c:pt>
                <c:pt idx="2">
                  <c:v>1.8893E6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C2-4DDC-B0F8-3523446907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Hutan</c:v>
                </c:pt>
              </c:strCache>
            </c:strRef>
          </c:tx>
          <c:spPr>
            <a:solidFill>
              <a:srgbClr val="9B9B9B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2.98368E7</c:v>
                </c:pt>
                <c:pt idx="1">
                  <c:v>9.496E6</c:v>
                </c:pt>
                <c:pt idx="2">
                  <c:v>5.04353E7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C2-4DDC-B0F8-352344690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117433272"/>
        <c:axId val="2117436952"/>
      </c:barChart>
      <c:catAx>
        <c:axId val="2117433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7436952"/>
        <c:crosses val="autoZero"/>
        <c:auto val="1"/>
        <c:lblAlgn val="ctr"/>
        <c:lblOffset val="100"/>
        <c:noMultiLvlLbl val="0"/>
      </c:catAx>
      <c:valAx>
        <c:axId val="211743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75000"/>
                  <a:alpha val="27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74332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405797101449275"/>
                <c:y val="0.046466356204303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>
                      <a:solidFill>
                        <a:schemeClr val="bg1"/>
                      </a:solidFill>
                      <a:latin typeface="Arial MT Std Light Cond" panose="020B0306030403020204" pitchFamily="34" charset="0"/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Hutan Primer</c:v>
                </c:pt>
              </c:strCache>
            </c:strRef>
          </c:tx>
          <c:spPr>
            <a:solidFill>
              <a:srgbClr val="007A07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7C2-4DDC-B0F8-35234469078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C2-4DDC-B0F8-35234469078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C2-4DDC-B0F8-35234469078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C2-4DDC-B0F8-35234469078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6576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4.19972E7</c:v>
                </c:pt>
                <c:pt idx="1">
                  <c:v>3.1887E6</c:v>
                </c:pt>
                <c:pt idx="2">
                  <c:v>1.524E6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C2-4DDC-B0F8-352344690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Hutan Sekunder</c:v>
                </c:pt>
              </c:strCache>
            </c:strRef>
          </c:tx>
          <c:spPr>
            <a:solidFill>
              <a:srgbClr val="97BD3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3.57632E7</c:v>
                </c:pt>
                <c:pt idx="1">
                  <c:v>5.0596E6</c:v>
                </c:pt>
                <c:pt idx="2">
                  <c:v>5.6064E6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C2-4DDC-B0F8-3523446907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Hutan Tanaman</c:v>
                </c:pt>
              </c:strCache>
            </c:strRef>
          </c:tx>
          <c:spPr>
            <a:solidFill>
              <a:srgbClr val="FCD900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2.9252E6</c:v>
                </c:pt>
                <c:pt idx="1">
                  <c:v>119100.0</c:v>
                </c:pt>
                <c:pt idx="2">
                  <c:v>1.8893E6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C2-4DDC-B0F8-3523446907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Hutan</c:v>
                </c:pt>
              </c:strCache>
            </c:strRef>
          </c:tx>
          <c:spPr>
            <a:solidFill>
              <a:srgbClr val="9B9B9B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FOREST ESTATE</c:v>
                </c:pt>
                <c:pt idx="1">
                  <c:v>CONVERTIBLE FORESTS</c:v>
                </c:pt>
                <c:pt idx="2">
                  <c:v>NON-FOREST ESTATE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2.98368E7</c:v>
                </c:pt>
                <c:pt idx="1">
                  <c:v>9.496E6</c:v>
                </c:pt>
                <c:pt idx="2">
                  <c:v>5.04353E7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C2-4DDC-B0F8-352344690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116504616"/>
        <c:axId val="2116508296"/>
      </c:barChart>
      <c:catAx>
        <c:axId val="211650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6508296"/>
        <c:crosses val="autoZero"/>
        <c:auto val="1"/>
        <c:lblAlgn val="ctr"/>
        <c:lblOffset val="100"/>
        <c:noMultiLvlLbl val="0"/>
      </c:catAx>
      <c:valAx>
        <c:axId val="211650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75000"/>
                  <a:alpha val="27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65046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405797101449275"/>
                <c:y val="0.046466356204303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>
                      <a:solidFill>
                        <a:schemeClr val="bg1"/>
                      </a:solidFill>
                      <a:latin typeface="Arial MT Std Light Cond" panose="020B0306030403020204" pitchFamily="34" charset="0"/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A07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7C2-4DDC-B0F8-35234469078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C2-4DDC-B0F8-35234469078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C2-4DDC-B0F8-35234469078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C2-4DDC-B0F8-35234469078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6576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National GHG mitigation target (2020)</c:v>
                </c:pt>
                <c:pt idx="1">
                  <c:v>Forestry and Agriculture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6.7E8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C2-4DDC-B0F8-352344690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97BD3D"/>
            </a:solidFill>
            <a:ln w="19050"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National GHG mitigation target (2020)</c:v>
                </c:pt>
                <c:pt idx="1">
                  <c:v>Forestry and Agriculture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9.7E7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C2-4DDC-B0F8-3523446907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CD900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National GHG mitigation target (2020)</c:v>
                </c:pt>
                <c:pt idx="1">
                  <c:v>Forestry and Agriculture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4.07E8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C2-4DDC-B0F8-3523446907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9B9B9B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MT Std Light Cond" panose="020B0306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National GHG mitigation target (2020)</c:v>
                </c:pt>
                <c:pt idx="1">
                  <c:v>Forestry and Agriculture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1">
                  <c:v>2.63E8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C2-4DDC-B0F8-352344690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116628328"/>
        <c:axId val="2116632008"/>
      </c:barChart>
      <c:catAx>
        <c:axId val="211662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6632008"/>
        <c:crosses val="autoZero"/>
        <c:auto val="1"/>
        <c:lblAlgn val="ctr"/>
        <c:lblOffset val="100"/>
        <c:noMultiLvlLbl val="0"/>
      </c:catAx>
      <c:valAx>
        <c:axId val="211663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75000"/>
                  <a:alpha val="27000"/>
                </a:schemeClr>
              </a:solidFill>
              <a:round/>
            </a:ln>
            <a:effectLst/>
          </c:spPr>
        </c:min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MT Std Light Cond" panose="020B0306030403020204" pitchFamily="34" charset="0"/>
                <a:ea typeface="+mn-ea"/>
                <a:cs typeface="+mn-cs"/>
              </a:defRPr>
            </a:pPr>
            <a:endParaRPr lang="en-US"/>
          </a:p>
        </c:txPr>
        <c:crossAx val="21166283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144927536231884"/>
                <c:y val="0.058710455335872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 smtClean="0">
                      <a:solidFill>
                        <a:schemeClr val="bg1"/>
                      </a:solidFill>
                      <a:latin typeface="Arial MT Std Light Cond" panose="020B0306030403020204" pitchFamily="34" charset="0"/>
                    </a:rPr>
                    <a:t>Millions tCO2</a:t>
                  </a:r>
                  <a:endParaRPr lang="en-US" dirty="0">
                    <a:solidFill>
                      <a:schemeClr val="bg1"/>
                    </a:solidFill>
                    <a:latin typeface="Arial MT Std Light Cond" panose="020B0306030403020204" pitchFamily="34" charset="0"/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C8ADE-C5C4-48D7-97F7-C38AFFCF8A7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C7FB-1758-46CC-950F-C9D74421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0F74A-6BB0-4DD6-940E-DFCC9B277689}" type="slidenum">
              <a:rPr lang="en-IN" smtClean="0">
                <a:solidFill>
                  <a:prstClr val="black"/>
                </a:solidFill>
              </a:rPr>
              <a:pPr/>
              <a:t>1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/>
                </a:solidFill>
              </a:rPr>
              <a:t>India Strategy Board Meet - September 3, 2014</a:t>
            </a:r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0F74A-6BB0-4DD6-940E-DFCC9B277689}" type="slidenum">
              <a:rPr lang="en-IN" smtClean="0">
                <a:solidFill>
                  <a:prstClr val="black"/>
                </a:solidFill>
              </a:rPr>
              <a:pPr/>
              <a:t>19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/>
                </a:solidFill>
              </a:rPr>
              <a:t>India Strategy Board Meet - September 3, 2014</a:t>
            </a:r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1. Link</a:t>
            </a:r>
            <a:r>
              <a:rPr lang="en-US" baseline="0" dirty="0" smtClean="0"/>
              <a:t> to GHG emission &amp; RAN-GRK (as next step of the problem)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530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1. Link</a:t>
            </a:r>
            <a:r>
              <a:rPr lang="en-US" baseline="0" dirty="0" smtClean="0"/>
              <a:t> to GHG emission &amp; RAN-GRK (as next step of the problem)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15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1. Link</a:t>
            </a:r>
            <a:r>
              <a:rPr lang="en-US" baseline="0" dirty="0" smtClean="0"/>
              <a:t> to GHG emission &amp; RAN-GRK (as next step of the problem)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87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1. Link</a:t>
            </a:r>
            <a:r>
              <a:rPr lang="en-US" baseline="0" dirty="0" smtClean="0"/>
              <a:t> to GHG emission &amp; RAN-GRK (as next step of the problem)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71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1. Link</a:t>
            </a:r>
            <a:r>
              <a:rPr lang="en-US" baseline="0" dirty="0" smtClean="0"/>
              <a:t> to GHG emission &amp; RAN-GRK (as next step of the problem)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85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1. Link</a:t>
            </a:r>
            <a:r>
              <a:rPr lang="en-US" baseline="0" dirty="0" smtClean="0"/>
              <a:t> to GHG emission &amp; RAN-GRK (as next step of the problem)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15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1170-3F7A-4B56-81CD-CC7866BD9F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C7FB-1758-46CC-950F-C9D744213F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3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2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5828244"/>
            <a:ext cx="8054116" cy="434975"/>
          </a:xfrm>
        </p:spPr>
        <p:txBody>
          <a:bodyPr anchor="t">
            <a:normAutofit/>
          </a:bodyPr>
          <a:lstStyle>
            <a:lvl1pPr algn="l">
              <a:defRPr sz="1800" b="0" i="1" cap="none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2988733"/>
            <a:ext cx="8054116" cy="2650067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kern="1000" cap="all" spc="-5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3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5828244"/>
            <a:ext cx="8054116" cy="434975"/>
          </a:xfrm>
        </p:spPr>
        <p:txBody>
          <a:bodyPr anchor="t">
            <a:normAutofit/>
          </a:bodyPr>
          <a:lstStyle>
            <a:lvl1pPr algn="l">
              <a:defRPr sz="1800" b="0" i="1" cap="none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1956478"/>
            <a:ext cx="8054116" cy="3114379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 kern="1000" cap="all" spc="-5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3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5828244"/>
            <a:ext cx="8054116" cy="434975"/>
          </a:xfrm>
        </p:spPr>
        <p:txBody>
          <a:bodyPr anchor="t">
            <a:normAutofit/>
          </a:bodyPr>
          <a:lstStyle>
            <a:lvl1pPr algn="l">
              <a:defRPr sz="1800" b="0" i="1" cap="none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1931077"/>
            <a:ext cx="8054116" cy="3114379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 kern="1000" cap="all" spc="-5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0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5828244"/>
            <a:ext cx="8054116" cy="434975"/>
          </a:xfrm>
        </p:spPr>
        <p:txBody>
          <a:bodyPr anchor="t">
            <a:normAutofit/>
          </a:bodyPr>
          <a:lstStyle>
            <a:lvl1pPr algn="l">
              <a:defRPr sz="1800" b="0" i="1" cap="none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1931077"/>
            <a:ext cx="8054116" cy="3114379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 kern="1000" cap="all" spc="-5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60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5828244"/>
            <a:ext cx="8054116" cy="434975"/>
          </a:xfrm>
        </p:spPr>
        <p:txBody>
          <a:bodyPr anchor="t">
            <a:normAutofit/>
          </a:bodyPr>
          <a:lstStyle>
            <a:lvl1pPr algn="l">
              <a:defRPr sz="1800" b="0" i="1" cap="none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1931077"/>
            <a:ext cx="8054116" cy="3114379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 kern="1000" cap="all" spc="-5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9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3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rtl="0">
              <a:spcBef>
                <a:spcPts val="700"/>
              </a:spcBef>
              <a:buFont typeface="Arial"/>
              <a:buChar char="•"/>
              <a:defRPr/>
            </a:lvl1pPr>
            <a:lvl2pPr marL="783771" indent="-123371" rtl="0">
              <a:spcBef>
                <a:spcPts val="700"/>
              </a:spcBef>
              <a:buFont typeface="Arial"/>
              <a:buChar char="–"/>
              <a:defRPr/>
            </a:lvl2pPr>
            <a:lvl3pPr marL="1219200" indent="-101600" rtl="0">
              <a:spcBef>
                <a:spcPts val="700"/>
              </a:spcBef>
              <a:buFont typeface="Arial"/>
              <a:buChar char="•"/>
              <a:defRPr/>
            </a:lvl3pPr>
            <a:lvl4pPr marL="1737360" indent="-162560" rtl="0">
              <a:spcBef>
                <a:spcPts val="700"/>
              </a:spcBef>
              <a:buFont typeface="Arial"/>
              <a:buChar char="–"/>
              <a:defRPr/>
            </a:lvl4pPr>
            <a:lvl5pPr marL="2194560" indent="-162560" rtl="0">
              <a:spcBef>
                <a:spcPts val="700"/>
              </a:spcBef>
              <a:buFont typeface="Arial"/>
              <a:buChar char="»"/>
              <a:defRPr/>
            </a:lvl5pPr>
            <a:lvl6pPr marL="2651760" indent="-162560" rtl="0">
              <a:spcBef>
                <a:spcPts val="700"/>
              </a:spcBef>
              <a:buFont typeface="Arial"/>
              <a:buChar char="•"/>
              <a:defRPr/>
            </a:lvl6pPr>
            <a:lvl7pPr marL="3108960" indent="-162560" rtl="0">
              <a:spcBef>
                <a:spcPts val="700"/>
              </a:spcBef>
              <a:buFont typeface="Arial"/>
              <a:buChar char="•"/>
              <a:defRPr/>
            </a:lvl7pPr>
            <a:lvl8pPr marL="3566159" indent="-162559" rtl="0">
              <a:spcBef>
                <a:spcPts val="700"/>
              </a:spcBef>
              <a:buFont typeface="Arial"/>
              <a:buChar char="•"/>
              <a:defRPr/>
            </a:lvl8pPr>
            <a:lvl9pPr marL="4023359" indent="-162559" rtl="0">
              <a:spcBef>
                <a:spcPts val="700"/>
              </a:spcBef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957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22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356847" y="6388866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454FB0FA-1F4E-0144-8AFC-60E32D3AB94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8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56847" y="6388866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454FB0FA-1F4E-0144-8AFC-60E32D3AB94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2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6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5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9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0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9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8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accent4"/>
          </a:solidFill>
          <a:latin typeface="Arial MT Cn Lt"/>
          <a:ea typeface="+mj-ea"/>
          <a:cs typeface="Arial MT Cn L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431307"/>
            <a:ext cx="2195046" cy="3099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56847" y="6388866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454FB0FA-1F4E-0144-8AFC-60E32D3AB94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7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F0AB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microsoft.com/office/2007/relationships/hdphoto" Target="../media/hdphoto2.wdp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9" Type="http://schemas.microsoft.com/office/2007/relationships/hdphoto" Target="../media/hdphoto3.wdp"/><Relationship Id="rId10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2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3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4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5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743200"/>
            <a:ext cx="6324600" cy="1454727"/>
          </a:xfrm>
          <a:prstGeom prst="rect">
            <a:avLst/>
          </a:prstGeom>
          <a:solidFill>
            <a:srgbClr val="1A1A1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 MT Std Light Cond" panose="020B0306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310" y="2819400"/>
            <a:ext cx="59642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BAB15"/>
                </a:solidFill>
                <a:latin typeface="Arial MT Std Light Cond" panose="020B0306030403020204" pitchFamily="34" charset="0"/>
              </a:rPr>
              <a:t>LANDSCAPE-BASED RESTORATION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MOBILIZING COMMITMENT FOR BONN CHALLENGE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381000"/>
            <a:ext cx="4343400" cy="762000"/>
          </a:xfrm>
          <a:prstGeom prst="rect">
            <a:avLst/>
          </a:prstGeom>
          <a:solidFill>
            <a:srgbClr val="1A1A18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 MT Std Light Cond" panose="020B0306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01" y="505325"/>
            <a:ext cx="3692355" cy="524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7" t="18764" r="8951" b="12185"/>
          <a:stretch>
            <a:fillRect/>
          </a:stretch>
        </p:blipFill>
        <p:spPr>
          <a:xfrm>
            <a:off x="152400" y="5334000"/>
            <a:ext cx="2810067" cy="1635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0310" y="3776246"/>
            <a:ext cx="5964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Arial MT Std Light Cond" panose="020B0306030403020204" pitchFamily="34" charset="0"/>
              </a:rPr>
              <a:t>NIRARTA (KONI) SAMADHI | PARIS, 1 DECEMBER 2015</a:t>
            </a:r>
            <a:endParaRPr lang="en-US" sz="1600" dirty="0">
              <a:solidFill>
                <a:srgbClr val="FFC000"/>
              </a:solidFill>
              <a:latin typeface="Arial MT Std Light Cond" panose="020B03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K plantation spruce.gi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667000"/>
            <a:ext cx="9144000" cy="1815882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BUT FOCUSING ON JUST “MORE VEGETATION” WON’T BRING MORE BENEFIT TO THE LANDSCAPE AND COMMUNITIES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rial MT Std Light Cond" panose="020B0306030403020204" pitchFamily="34" charset="0"/>
              </a:rPr>
              <a:t>WHAT CONSTITUTES A RESTORATION?</a:t>
            </a:r>
            <a:endParaRPr lang="en-US" sz="2800" b="1" dirty="0">
              <a:solidFill>
                <a:srgbClr val="FFC000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4300"/>
            <a:ext cx="9144000" cy="6858000"/>
            <a:chOff x="1574901" y="7555190"/>
            <a:chExt cx="9144000" cy="6858000"/>
          </a:xfrm>
        </p:grpSpPr>
        <p:pic>
          <p:nvPicPr>
            <p:cNvPr id="21" name="Shape 251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4901" y="755519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574901" y="7555190"/>
              <a:ext cx="9144000" cy="685800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02735" y="5044617"/>
            <a:ext cx="2133600" cy="1025981"/>
          </a:xfrm>
          <a:prstGeom prst="rect">
            <a:avLst/>
          </a:prstGeom>
          <a:solidFill>
            <a:srgbClr val="007A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</a:t>
            </a:r>
            <a:endParaRPr lang="en-US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2735" y="3270984"/>
            <a:ext cx="2133600" cy="17736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DEGRADED LAND/ABANDONED LAND/CRITICAL LAND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735" y="2807622"/>
            <a:ext cx="2133600" cy="463362"/>
          </a:xfrm>
          <a:prstGeom prst="rect">
            <a:avLst/>
          </a:prstGeom>
          <a:solidFill>
            <a:srgbClr val="97BD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AGRO-FORESTRY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2735" y="1803399"/>
            <a:ext cx="2133600" cy="100570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AGRICULTURE-FARMING</a:t>
            </a:r>
            <a:endParaRPr lang="en-US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8762" y="3017676"/>
            <a:ext cx="323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FORESTS ARE BEING CONVERTED INTO</a:t>
            </a:r>
            <a:r>
              <a:rPr lang="en-US" sz="1600" dirty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AGRICULTURE/FARMING LANDS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6" name="Elbow Connector 5"/>
          <p:cNvCxnSpPr>
            <a:stCxn id="19" idx="1"/>
            <a:endCxn id="18" idx="1"/>
          </p:cNvCxnSpPr>
          <p:nvPr/>
        </p:nvCxnSpPr>
        <p:spPr>
          <a:xfrm rot="10800000">
            <a:off x="702735" y="2306252"/>
            <a:ext cx="12700" cy="3251356"/>
          </a:xfrm>
          <a:prstGeom prst="bentConnector3">
            <a:avLst>
              <a:gd name="adj1" fmla="val 3400000"/>
            </a:avLst>
          </a:prstGeom>
          <a:ln w="28575">
            <a:solidFill>
              <a:srgbClr val="FDB81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6" idx="3"/>
            <a:endCxn id="20" idx="3"/>
          </p:cNvCxnSpPr>
          <p:nvPr/>
        </p:nvCxnSpPr>
        <p:spPr>
          <a:xfrm>
            <a:off x="2836335" y="3039303"/>
            <a:ext cx="12700" cy="1118498"/>
          </a:xfrm>
          <a:prstGeom prst="bentConnector3">
            <a:avLst>
              <a:gd name="adj1" fmla="val 2485709"/>
            </a:avLst>
          </a:prstGeom>
          <a:ln w="285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9" idx="3"/>
            <a:endCxn id="20" idx="3"/>
          </p:cNvCxnSpPr>
          <p:nvPr/>
        </p:nvCxnSpPr>
        <p:spPr>
          <a:xfrm flipV="1">
            <a:off x="2836335" y="4157801"/>
            <a:ext cx="12700" cy="1399807"/>
          </a:xfrm>
          <a:prstGeom prst="bentConnector3">
            <a:avLst>
              <a:gd name="adj1" fmla="val 2485709"/>
            </a:avLst>
          </a:prstGeom>
          <a:ln w="285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8762" y="3973985"/>
            <a:ext cx="406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FORESTS, AGRICULTURE, AND AGRO-FORESTRY LANDS ARE NOT MANAGED PROPERLY AND TURNED INTO DEGRADED LANDS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1575467" y="3252345"/>
            <a:ext cx="376758" cy="4805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555508" y="4554655"/>
            <a:ext cx="376758" cy="5413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20219"/>
            <a:ext cx="9144000" cy="830997"/>
          </a:xfrm>
          <a:prstGeom prst="rect">
            <a:avLst/>
          </a:prstGeom>
          <a:solidFill>
            <a:srgbClr val="1A1A1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FORESTS AND LANDSCAPE RESTORATION</a:t>
            </a:r>
          </a:p>
          <a:p>
            <a:pPr algn="ctr"/>
            <a:r>
              <a:rPr lang="en-US" sz="2400" dirty="0" smtClean="0">
                <a:solidFill>
                  <a:srgbClr val="FDB813"/>
                </a:solidFill>
                <a:latin typeface="Arial MT Std Light Cond" panose="020B0306030403020204" pitchFamily="34" charset="0"/>
              </a:rPr>
              <a:t>ARE NOT </a:t>
            </a:r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JUST </a:t>
            </a:r>
            <a:r>
              <a:rPr lang="en-US" sz="2400" dirty="0" smtClean="0">
                <a:solidFill>
                  <a:srgbClr val="97BD3D"/>
                </a:solidFill>
                <a:latin typeface="Arial MT Std Light Cond" panose="020B0306030403020204" pitchFamily="34" charset="0"/>
              </a:rPr>
              <a:t>AFORESTATION</a:t>
            </a:r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OR </a:t>
            </a:r>
            <a:r>
              <a:rPr lang="en-US" sz="2400" dirty="0" smtClean="0">
                <a:solidFill>
                  <a:srgbClr val="97BD3D"/>
                </a:solidFill>
                <a:latin typeface="Arial MT Std Light Cond" panose="020B0306030403020204" pitchFamily="34" charset="0"/>
              </a:rPr>
              <a:t>REFORESTATION</a:t>
            </a:r>
            <a:endParaRPr lang="en-US" sz="2400" dirty="0">
              <a:solidFill>
                <a:srgbClr val="97BD3D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86486" y="1193270"/>
            <a:ext cx="33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CURRENT CONDITION</a:t>
            </a:r>
            <a:endParaRPr lang="en-US" sz="2400" dirty="0">
              <a:solidFill>
                <a:srgbClr val="97BD3D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8762" y="5054025"/>
            <a:ext cx="452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Arial MT Std Light Cond" panose="020B0306030403020204" pitchFamily="34" charset="0"/>
              </a:rPr>
              <a:t>WITH NO INTERVENTION, WE WILL HAVE MORE DEGRADED, UNPRODUCTIVE LANDSCAPE IN THE FUTURE</a:t>
            </a:r>
            <a:endParaRPr lang="en-US" sz="1600" dirty="0">
              <a:solidFill>
                <a:srgbClr val="FFC000"/>
              </a:solidFill>
              <a:latin typeface="Arial MT Std Light Cond" panose="020B03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300"/>
            <a:ext cx="9144000" cy="6858000"/>
            <a:chOff x="1574901" y="7555190"/>
            <a:chExt cx="9144000" cy="6858000"/>
          </a:xfrm>
        </p:grpSpPr>
        <p:pic>
          <p:nvPicPr>
            <p:cNvPr id="26" name="Shape 251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4901" y="755519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1574901" y="7555190"/>
              <a:ext cx="9144000" cy="685800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00800" y="4756516"/>
            <a:ext cx="2133600" cy="1340962"/>
          </a:xfrm>
          <a:prstGeom prst="rect">
            <a:avLst/>
          </a:prstGeom>
          <a:solidFill>
            <a:srgbClr val="007A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</a:t>
            </a:r>
            <a:endParaRPr lang="en-US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00800" y="3338911"/>
            <a:ext cx="2133600" cy="1417604"/>
          </a:xfrm>
          <a:prstGeom prst="rect">
            <a:avLst/>
          </a:prstGeom>
          <a:solidFill>
            <a:srgbClr val="97BD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AGRO-FORESTRY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400800" y="1830278"/>
            <a:ext cx="2133600" cy="1521576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MT Std Light Cond" panose="020B0306030403020204" pitchFamily="34" charset="0"/>
              </a:rPr>
              <a:t>AGRICULTURE-FARMING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73857" y="2038340"/>
            <a:ext cx="27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PRODUCTION INTENSIFICATION</a:t>
            </a:r>
            <a:endParaRPr lang="en-US" sz="1600" b="1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38964" y="2368510"/>
            <a:ext cx="3276603" cy="0"/>
          </a:xfrm>
          <a:prstGeom prst="straightConnector1">
            <a:avLst/>
          </a:prstGeom>
          <a:ln w="28575">
            <a:solidFill>
              <a:srgbClr val="FDB81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322858" y="2955455"/>
            <a:ext cx="992709" cy="769434"/>
          </a:xfrm>
          <a:prstGeom prst="straightConnector1">
            <a:avLst/>
          </a:prstGeom>
          <a:ln w="28575">
            <a:solidFill>
              <a:srgbClr val="FDB81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0" idx="3"/>
            <a:endCxn id="51" idx="1"/>
          </p:cNvCxnSpPr>
          <p:nvPr/>
        </p:nvCxnSpPr>
        <p:spPr>
          <a:xfrm flipV="1">
            <a:off x="5405568" y="4047713"/>
            <a:ext cx="995232" cy="2864"/>
          </a:xfrm>
          <a:prstGeom prst="straightConnector1">
            <a:avLst/>
          </a:prstGeom>
          <a:ln w="28575">
            <a:solidFill>
              <a:srgbClr val="97BD3D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322858" y="4365387"/>
            <a:ext cx="992709" cy="898723"/>
          </a:xfrm>
          <a:prstGeom prst="straightConnector1">
            <a:avLst/>
          </a:prstGeom>
          <a:ln w="28575">
            <a:solidFill>
              <a:srgbClr val="007A07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068883" y="5578434"/>
            <a:ext cx="3246684" cy="6564"/>
          </a:xfrm>
          <a:prstGeom prst="straightConnector1">
            <a:avLst/>
          </a:prstGeom>
          <a:ln w="28575">
            <a:solidFill>
              <a:srgbClr val="007A07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83293" y="5251995"/>
            <a:ext cx="2385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STOPPING DEFORESTATION</a:t>
            </a:r>
            <a:endParaRPr lang="en-US" sz="1600" b="1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0219"/>
            <a:ext cx="9144000" cy="830997"/>
          </a:xfrm>
          <a:prstGeom prst="rect">
            <a:avLst/>
          </a:prstGeom>
          <a:solidFill>
            <a:srgbClr val="1A1A1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FORESTS AND LANDSCAPE RESTORATION</a:t>
            </a:r>
          </a:p>
          <a:p>
            <a:pPr algn="ctr"/>
            <a:r>
              <a:rPr lang="en-US" sz="2400" dirty="0" smtClean="0">
                <a:solidFill>
                  <a:srgbClr val="FDB813"/>
                </a:solidFill>
                <a:latin typeface="Arial MT Std Light Cond" panose="020B0306030403020204" pitchFamily="34" charset="0"/>
              </a:rPr>
              <a:t>ARE NOT </a:t>
            </a:r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JUST </a:t>
            </a:r>
            <a:r>
              <a:rPr lang="en-US" sz="2400" dirty="0" smtClean="0">
                <a:solidFill>
                  <a:srgbClr val="97BD3D"/>
                </a:solidFill>
                <a:latin typeface="Arial MT Std Light Cond" panose="020B0306030403020204" pitchFamily="34" charset="0"/>
              </a:rPr>
              <a:t>AFORESTATION</a:t>
            </a:r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OR </a:t>
            </a:r>
            <a:r>
              <a:rPr lang="en-US" sz="2400" dirty="0" smtClean="0">
                <a:solidFill>
                  <a:srgbClr val="97BD3D"/>
                </a:solidFill>
                <a:latin typeface="Arial MT Std Light Cond" panose="020B0306030403020204" pitchFamily="34" charset="0"/>
              </a:rPr>
              <a:t>REFORESTATION</a:t>
            </a:r>
            <a:endParaRPr lang="en-US" sz="2400" dirty="0">
              <a:solidFill>
                <a:srgbClr val="97BD3D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86486" y="1111122"/>
            <a:ext cx="33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VISION FOR THE FUTURE</a:t>
            </a:r>
            <a:endParaRPr lang="en-US" sz="2400" dirty="0">
              <a:solidFill>
                <a:srgbClr val="97BD3D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2682490" y="4050577"/>
            <a:ext cx="1639347" cy="0"/>
          </a:xfrm>
          <a:prstGeom prst="straightConnector1">
            <a:avLst/>
          </a:prstGeom>
          <a:ln w="28575">
            <a:solidFill>
              <a:srgbClr val="97BD3D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9425" y="3291811"/>
            <a:ext cx="2133600" cy="17736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MT Std Light Cond" panose="020B0306030403020204" pitchFamily="34" charset="0"/>
              </a:rPr>
              <a:t>DEGRADED LAND/ABANDONED LAND/CRITICAL LAND</a:t>
            </a:r>
          </a:p>
        </p:txBody>
      </p:sp>
      <p:sp>
        <p:nvSpPr>
          <p:cNvPr id="70" name="Freeform 69"/>
          <p:cNvSpPr/>
          <p:nvPr/>
        </p:nvSpPr>
        <p:spPr>
          <a:xfrm>
            <a:off x="709425" y="4655010"/>
            <a:ext cx="2133600" cy="1421900"/>
          </a:xfrm>
          <a:custGeom>
            <a:avLst/>
            <a:gdLst>
              <a:gd name="connsiteX0" fmla="*/ 1066800 w 2133600"/>
              <a:gd name="connsiteY0" fmla="*/ 0 h 1421900"/>
              <a:gd name="connsiteX1" fmla="*/ 1301358 w 2133600"/>
              <a:gd name="connsiteY1" fmla="*/ 228600 h 1421900"/>
              <a:gd name="connsiteX2" fmla="*/ 1184079 w 2133600"/>
              <a:gd name="connsiteY2" fmla="*/ 228600 h 1421900"/>
              <a:gd name="connsiteX3" fmla="*/ 1184079 w 2133600"/>
              <a:gd name="connsiteY3" fmla="*/ 395919 h 1421900"/>
              <a:gd name="connsiteX4" fmla="*/ 2133600 w 2133600"/>
              <a:gd name="connsiteY4" fmla="*/ 395919 h 1421900"/>
              <a:gd name="connsiteX5" fmla="*/ 2133600 w 2133600"/>
              <a:gd name="connsiteY5" fmla="*/ 1421900 h 1421900"/>
              <a:gd name="connsiteX6" fmla="*/ 0 w 2133600"/>
              <a:gd name="connsiteY6" fmla="*/ 1421900 h 1421900"/>
              <a:gd name="connsiteX7" fmla="*/ 0 w 2133600"/>
              <a:gd name="connsiteY7" fmla="*/ 395919 h 1421900"/>
              <a:gd name="connsiteX8" fmla="*/ 949521 w 2133600"/>
              <a:gd name="connsiteY8" fmla="*/ 395919 h 1421900"/>
              <a:gd name="connsiteX9" fmla="*/ 949521 w 2133600"/>
              <a:gd name="connsiteY9" fmla="*/ 228600 h 1421900"/>
              <a:gd name="connsiteX10" fmla="*/ 832242 w 2133600"/>
              <a:gd name="connsiteY10" fmla="*/ 228600 h 142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3600" h="1421900">
                <a:moveTo>
                  <a:pt x="1066800" y="0"/>
                </a:moveTo>
                <a:lnTo>
                  <a:pt x="1301358" y="228600"/>
                </a:lnTo>
                <a:lnTo>
                  <a:pt x="1184079" y="228600"/>
                </a:lnTo>
                <a:lnTo>
                  <a:pt x="1184079" y="395919"/>
                </a:lnTo>
                <a:lnTo>
                  <a:pt x="2133600" y="395919"/>
                </a:lnTo>
                <a:lnTo>
                  <a:pt x="2133600" y="1421900"/>
                </a:lnTo>
                <a:lnTo>
                  <a:pt x="0" y="1421900"/>
                </a:lnTo>
                <a:lnTo>
                  <a:pt x="0" y="395919"/>
                </a:lnTo>
                <a:lnTo>
                  <a:pt x="949521" y="395919"/>
                </a:lnTo>
                <a:lnTo>
                  <a:pt x="949521" y="228600"/>
                </a:lnTo>
                <a:lnTo>
                  <a:pt x="832242" y="228600"/>
                </a:lnTo>
                <a:close/>
              </a:path>
            </a:pathLst>
          </a:custGeom>
          <a:solidFill>
            <a:srgbClr val="007A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Arial MT Std Light Cond" panose="020B0306030403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</a:t>
            </a:r>
            <a:endParaRPr lang="en-US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425" y="1824226"/>
            <a:ext cx="2133600" cy="100570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MT Std Light Cond" panose="020B0306030403020204" pitchFamily="34" charset="0"/>
              </a:rPr>
              <a:t>AGRICULTURE-FARMING</a:t>
            </a:r>
          </a:p>
        </p:txBody>
      </p:sp>
      <p:sp>
        <p:nvSpPr>
          <p:cNvPr id="69" name="Freeform 68"/>
          <p:cNvSpPr/>
          <p:nvPr/>
        </p:nvSpPr>
        <p:spPr>
          <a:xfrm rot="5400000">
            <a:off x="1346150" y="2191724"/>
            <a:ext cx="860151" cy="2133600"/>
          </a:xfrm>
          <a:custGeom>
            <a:avLst/>
            <a:gdLst>
              <a:gd name="connsiteX0" fmla="*/ 0 w 860151"/>
              <a:gd name="connsiteY0" fmla="*/ 2133600 h 2133600"/>
              <a:gd name="connsiteX1" fmla="*/ 0 w 860151"/>
              <a:gd name="connsiteY1" fmla="*/ 0 h 2133600"/>
              <a:gd name="connsiteX2" fmla="*/ 463362 w 860151"/>
              <a:gd name="connsiteY2" fmla="*/ 0 h 2133600"/>
              <a:gd name="connsiteX3" fmla="*/ 463362 w 860151"/>
              <a:gd name="connsiteY3" fmla="*/ 949521 h 2133600"/>
              <a:gd name="connsiteX4" fmla="*/ 631551 w 860151"/>
              <a:gd name="connsiteY4" fmla="*/ 949521 h 2133600"/>
              <a:gd name="connsiteX5" fmla="*/ 631551 w 860151"/>
              <a:gd name="connsiteY5" fmla="*/ 832242 h 2133600"/>
              <a:gd name="connsiteX6" fmla="*/ 860151 w 860151"/>
              <a:gd name="connsiteY6" fmla="*/ 1066800 h 2133600"/>
              <a:gd name="connsiteX7" fmla="*/ 631551 w 860151"/>
              <a:gd name="connsiteY7" fmla="*/ 1301358 h 2133600"/>
              <a:gd name="connsiteX8" fmla="*/ 631551 w 860151"/>
              <a:gd name="connsiteY8" fmla="*/ 1184079 h 2133600"/>
              <a:gd name="connsiteX9" fmla="*/ 463362 w 860151"/>
              <a:gd name="connsiteY9" fmla="*/ 1184079 h 2133600"/>
              <a:gd name="connsiteX10" fmla="*/ 463362 w 860151"/>
              <a:gd name="connsiteY10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151" h="2133600">
                <a:moveTo>
                  <a:pt x="0" y="2133600"/>
                </a:moveTo>
                <a:lnTo>
                  <a:pt x="0" y="0"/>
                </a:lnTo>
                <a:lnTo>
                  <a:pt x="463362" y="0"/>
                </a:lnTo>
                <a:lnTo>
                  <a:pt x="463362" y="949521"/>
                </a:lnTo>
                <a:lnTo>
                  <a:pt x="631551" y="949521"/>
                </a:lnTo>
                <a:lnTo>
                  <a:pt x="631551" y="832242"/>
                </a:lnTo>
                <a:lnTo>
                  <a:pt x="860151" y="1066800"/>
                </a:lnTo>
                <a:lnTo>
                  <a:pt x="631551" y="1301358"/>
                </a:lnTo>
                <a:lnTo>
                  <a:pt x="631551" y="1184079"/>
                </a:lnTo>
                <a:lnTo>
                  <a:pt x="463362" y="1184079"/>
                </a:lnTo>
                <a:lnTo>
                  <a:pt x="463362" y="2133600"/>
                </a:lnTo>
                <a:close/>
              </a:path>
            </a:pathLst>
          </a:custGeom>
          <a:solidFill>
            <a:srgbClr val="97BD3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rtlCol="0" anchor="t" anchorCtr="0"/>
          <a:lstStyle/>
          <a:p>
            <a:pPr algn="ctr"/>
            <a:r>
              <a:rPr lang="en-US" dirty="0" smtClean="0">
                <a:latin typeface="Arial MT Std Light Cond" panose="020B0306030403020204" pitchFamily="34" charset="0"/>
              </a:rPr>
              <a:t>AGRO-FORESTRY</a:t>
            </a:r>
            <a:endParaRPr lang="en-US" dirty="0">
              <a:latin typeface="Arial MT Std Light Cond" panose="020B0306030403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6931" y="3696634"/>
            <a:ext cx="1578637" cy="707886"/>
          </a:xfrm>
          <a:prstGeom prst="rect">
            <a:avLst/>
          </a:prstGeom>
          <a:solidFill>
            <a:srgbClr val="97BD3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LANDSCAPE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RESTORATION</a:t>
            </a:r>
            <a:endParaRPr lang="en-US" sz="2000" b="1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6155933" y="3599786"/>
            <a:ext cx="525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FUNCTIONING &amp; PRODUCTIVE LANDSCAPE</a:t>
            </a:r>
            <a:endParaRPr lang="en-US" sz="2400" dirty="0">
              <a:solidFill>
                <a:srgbClr val="97BD3D"/>
              </a:solidFill>
              <a:latin typeface="Arial MT Std Light Cond" panose="020B03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4300"/>
            <a:ext cx="9144000" cy="6858000"/>
            <a:chOff x="1574901" y="7555190"/>
            <a:chExt cx="9144000" cy="6858000"/>
          </a:xfrm>
        </p:grpSpPr>
        <p:pic>
          <p:nvPicPr>
            <p:cNvPr id="36" name="Shape 2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4901" y="755519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1574901" y="7555190"/>
              <a:ext cx="9144000" cy="685800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905217" y="2843326"/>
            <a:ext cx="7239000" cy="228600"/>
          </a:xfrm>
          <a:prstGeom prst="rect">
            <a:avLst/>
          </a:prstGeom>
          <a:gradFill>
            <a:gsLst>
              <a:gs pos="0">
                <a:srgbClr val="FFC000"/>
              </a:gs>
              <a:gs pos="5100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915617" y="3071926"/>
            <a:ext cx="0" cy="609600"/>
          </a:xfrm>
          <a:prstGeom prst="line">
            <a:avLst/>
          </a:prstGeom>
          <a:ln w="28575">
            <a:solidFill>
              <a:srgbClr val="00B050"/>
            </a:solidFill>
            <a:head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39217" y="3071926"/>
            <a:ext cx="0" cy="609600"/>
          </a:xfrm>
          <a:prstGeom prst="line">
            <a:avLst/>
          </a:prstGeom>
          <a:ln w="28575">
            <a:solidFill>
              <a:srgbClr val="92D050"/>
            </a:solidFill>
            <a:head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62817" y="3071926"/>
            <a:ext cx="0" cy="609600"/>
          </a:xfrm>
          <a:prstGeom prst="line">
            <a:avLst/>
          </a:prstGeom>
          <a:ln w="28575">
            <a:solidFill>
              <a:srgbClr val="92D050"/>
            </a:solidFill>
            <a:head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86417" y="3071926"/>
            <a:ext cx="0" cy="609600"/>
          </a:xfrm>
          <a:prstGeom prst="line">
            <a:avLst/>
          </a:prstGeom>
          <a:ln w="28575">
            <a:solidFill>
              <a:srgbClr val="FFFF00"/>
            </a:solidFill>
            <a:head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0017" y="3071926"/>
            <a:ext cx="0" cy="609600"/>
          </a:xfrm>
          <a:prstGeom prst="line">
            <a:avLst/>
          </a:prstGeom>
          <a:ln w="28575">
            <a:solidFill>
              <a:srgbClr val="FFC000"/>
            </a:solidFill>
            <a:head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29817" y="370329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Ecosystem restoration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1017" y="3725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Reforestation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0818" y="3669857"/>
            <a:ext cx="1676400" cy="36933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Agroforestry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418" y="376782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Landscape crop 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548" y="3773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Mono-culture crop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7747" y="986506"/>
            <a:ext cx="1219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86417" y="986506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2817" y="61717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POTICO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4277" y="609600"/>
            <a:ext cx="48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GLOBAL RESTORATION INITIATIVE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97747" y="986506"/>
            <a:ext cx="0" cy="381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16948" y="986506"/>
            <a:ext cx="0" cy="381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86417" y="978932"/>
            <a:ext cx="0" cy="381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82217" y="986506"/>
            <a:ext cx="0" cy="381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09" y="1816740"/>
            <a:ext cx="1021216" cy="102121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6" y="1463836"/>
            <a:ext cx="1371915" cy="13719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3835"/>
            <a:ext cx="1371915" cy="13719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01" y="1463834"/>
            <a:ext cx="1371915" cy="13719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0" y="2257015"/>
            <a:ext cx="576747" cy="5767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17" y="1514087"/>
            <a:ext cx="1315481" cy="131548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0" y="20219"/>
            <a:ext cx="9144000" cy="461665"/>
          </a:xfrm>
          <a:prstGeom prst="rect">
            <a:avLst/>
          </a:prstGeom>
          <a:solidFill>
            <a:srgbClr val="1A1A1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 MT Std Light Cond" panose="020B0306030403020204" pitchFamily="34" charset="0"/>
              </a:rPr>
              <a:t>SPECTRUM</a:t>
            </a:r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OF FOREST &amp; LANDSCAPE RESTORATION</a:t>
            </a:r>
            <a:endParaRPr lang="en-US" sz="2400" dirty="0">
              <a:solidFill>
                <a:srgbClr val="97BD3D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91643" y="4819724"/>
            <a:ext cx="83423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MT Std Light Cond" panose="020B0306030403020204" pitchFamily="34" charset="0"/>
                <a:ea typeface="MS Mincho" pitchFamily="49" charset="-128"/>
                <a:cs typeface="Arial" pitchFamily="34" charset="0"/>
              </a:rPr>
              <a:t>“A long-term process of regaining ecological functionality and enhancing human well-being across deforested or degraded forest landscapes.” 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MT Std Light Cond" panose="020B0306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6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2"/>
            <a:ext cx="9144000" cy="68523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72"/>
            <a:ext cx="9144000" cy="80021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RESTORATION NEEDS TO BE APPROACHED BY </a:t>
            </a:r>
          </a:p>
          <a:p>
            <a:pPr algn="ctr"/>
            <a:r>
              <a:rPr lang="en-US" sz="2300" dirty="0" smtClean="0">
                <a:solidFill>
                  <a:srgbClr val="FFC000"/>
                </a:solidFill>
                <a:latin typeface="Arial MT Std Light Cond" panose="020B0306030403020204" pitchFamily="34" charset="0"/>
              </a:rPr>
              <a:t>CROSS-SECTORAL, MULTI-STAKEHOLDERS, AND CROSS-JURISDICTION </a:t>
            </a:r>
            <a:r>
              <a:rPr lang="en-US" sz="23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EFFORTS </a:t>
            </a:r>
          </a:p>
        </p:txBody>
      </p:sp>
    </p:spTree>
    <p:extLst>
      <p:ext uri="{BB962C8B-B14F-4D97-AF65-F5344CB8AC3E}">
        <p14:creationId xmlns:p14="http://schemas.microsoft.com/office/powerpoint/2010/main" val="37611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1"/>
          <p:cNvPicPr preferRelativeResize="0"/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" r="1338"/>
          <a:stretch/>
        </p:blipFill>
        <p:spPr>
          <a:xfrm>
            <a:off x="0" y="-76202"/>
            <a:ext cx="9144000" cy="69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189"/>
          <p:cNvSpPr txBox="1"/>
          <p:nvPr/>
        </p:nvSpPr>
        <p:spPr>
          <a:xfrm>
            <a:off x="457200" y="2920171"/>
            <a:ext cx="1503230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How</a:t>
            </a:r>
            <a:r>
              <a:rPr lang="en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to </a:t>
            </a:r>
            <a:r>
              <a:rPr lang="en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identify</a:t>
            </a:r>
            <a:r>
              <a:rPr lang="en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restoration opportunities?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28" name="Shape 190"/>
          <p:cNvSpPr txBox="1"/>
          <p:nvPr/>
        </p:nvSpPr>
        <p:spPr>
          <a:xfrm>
            <a:off x="2093880" y="2925746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Where are the </a:t>
            </a:r>
            <a:r>
              <a:rPr lang="en-US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priority areas 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for restoration?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29" name="Shape 191"/>
          <p:cNvSpPr txBox="1"/>
          <p:nvPr/>
        </p:nvSpPr>
        <p:spPr>
          <a:xfrm>
            <a:off x="7051856" y="2925746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What </a:t>
            </a:r>
            <a:r>
              <a:rPr lang="en-US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policy instruments 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are needed to support restoration?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31" name="Shape 190"/>
          <p:cNvSpPr txBox="1"/>
          <p:nvPr/>
        </p:nvSpPr>
        <p:spPr>
          <a:xfrm>
            <a:off x="3745329" y="2920171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What </a:t>
            </a:r>
            <a:r>
              <a:rPr lang="en-US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type of restorations 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are suitable for each landscapes?</a:t>
            </a:r>
            <a:endParaRPr lang="en" dirty="0">
              <a:solidFill>
                <a:srgbClr val="FBAB15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32" name="Shape 190"/>
          <p:cNvSpPr txBox="1"/>
          <p:nvPr/>
        </p:nvSpPr>
        <p:spPr>
          <a:xfrm>
            <a:off x="5397105" y="2917042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Who are the </a:t>
            </a:r>
            <a:r>
              <a:rPr lang="en-US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main decision makers &amp; beneficiaries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of restoration activities?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8265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MT Std Light Cond" panose="020B0306030403020204" pitchFamily="34" charset="0"/>
              </a:rPr>
              <a:t>KEY QUESTIONS NEED TO BE ANSWERED TO DEVELOP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MT Std Light Cond" panose="020B0306030403020204" pitchFamily="34" charset="0"/>
              </a:rPr>
              <a:t>LANDSCAPE RESTORATION ROADMAP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1" grpId="0" animBg="1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1"/>
          <p:cNvPicPr preferRelativeResize="0"/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" r="1338"/>
          <a:stretch/>
        </p:blipFill>
        <p:spPr>
          <a:xfrm>
            <a:off x="0" y="-76202"/>
            <a:ext cx="9144000" cy="69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189"/>
          <p:cNvSpPr txBox="1"/>
          <p:nvPr/>
        </p:nvSpPr>
        <p:spPr>
          <a:xfrm>
            <a:off x="609600" y="1600200"/>
            <a:ext cx="7924800" cy="4114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7 million hectares 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of unused/abandoned degraded land (“</a:t>
            </a:r>
            <a:r>
              <a:rPr lang="en-GB" dirty="0" err="1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tanah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terlantar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yang </a:t>
            </a:r>
            <a:r>
              <a:rPr lang="en-GB" dirty="0" err="1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kondisinya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sangat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kritis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”) according to Ministry of Forestry, February 2010.</a:t>
            </a:r>
          </a:p>
          <a:p>
            <a:pPr lvl="0"/>
            <a:endParaRPr lang="en-GB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  <a:p>
            <a:pPr lvl="0"/>
            <a:r>
              <a:rPr lang="en-GB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12 million hectares 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of “idle land” the National Land Agency (BPN) indicates could be used for business purposes, according to the Forestry Minister (Jakarta Post 2010).</a:t>
            </a:r>
          </a:p>
          <a:p>
            <a:pPr lvl="0"/>
            <a:endParaRPr lang="en-GB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  <a:p>
            <a:pPr lvl="0"/>
            <a:r>
              <a:rPr lang="en-GB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31 million hectares 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of “unused land” considered “suitable” and “available” for agriculture (Agricultural Research &amp; Development Body 2007, cited in Indonesia’s draft REDD+ policy).</a:t>
            </a:r>
          </a:p>
          <a:p>
            <a:pPr lvl="0"/>
            <a:endParaRPr lang="en-GB" dirty="0">
              <a:solidFill>
                <a:srgbClr val="FFC000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  <a:p>
            <a:pPr lvl="0"/>
            <a:r>
              <a:rPr lang="en-GB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40 million hectares 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of “degraded forests” within the forest estate according to the Forestry Minister (Jakarta Post 2010).</a:t>
            </a:r>
          </a:p>
          <a:p>
            <a:pPr lvl="0"/>
            <a:endParaRPr lang="en-GB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  <a:p>
            <a:pPr lvl="0"/>
            <a:r>
              <a:rPr lang="en-GB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55 million hectares </a:t>
            </a:r>
            <a:r>
              <a:rPr lang="en-GB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of land designated as non-forest, in other words, land outside the forest estate (Ministry of Forestry 2008, cited in Indonesia’s draft REDD+ policy).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8265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MT Std Light Cond" panose="020B0306030403020204" pitchFamily="34" charset="0"/>
              </a:rPr>
              <a:t>WHAT TO BE RESTORED?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25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0" y="8265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MT Std Light Cond" panose="020B0306030403020204" pitchFamily="34" charset="0"/>
              </a:rPr>
              <a:t>RESTOREplus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MT Std Light Cond" panose="020B0306030403020204" pitchFamily="34" charset="0"/>
              </a:rPr>
              <a:t> — COLLECTIVE ENDEAVOUR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pic>
        <p:nvPicPr>
          <p:cNvPr id="1028" name="Picture 4" descr="https://image.freepik.com/free-vector/smartphone-in-hand-free-vector_23-2147491737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" b="92013" l="15815" r="85623">
                        <a14:foregroundMark x1="42652" y1="36581" x2="42652" y2="36581"/>
                        <a14:foregroundMark x1="40096" y1="24601" x2="45208" y2="38179"/>
                        <a14:foregroundMark x1="53195" y1="26518" x2="57188" y2="28275"/>
                        <a14:foregroundMark x1="55431" y1="39936" x2="59105" y2="48722"/>
                        <a14:foregroundMark x1="59744" y1="40256" x2="59105" y2="50479"/>
                        <a14:foregroundMark x1="52875" y1="42492" x2="52875" y2="51278"/>
                        <a14:foregroundMark x1="53994" y1="47604" x2="54633" y2="43291"/>
                        <a14:foregroundMark x1="56550" y1="65815" x2="57668" y2="69808"/>
                        <a14:foregroundMark x1="56869" y1="57508" x2="50319" y2="72364"/>
                        <a14:foregroundMark x1="38339" y1="60703" x2="45527" y2="64696"/>
                        <a14:foregroundMark x1="42652" y1="58946" x2="45527" y2="55272"/>
                        <a14:foregroundMark x1="50639" y1="53834" x2="62780" y2="64058"/>
                        <a14:foregroundMark x1="59425" y1="68051" x2="61981" y2="77476"/>
                        <a14:foregroundMark x1="51118" y1="66933" x2="65335" y2="82268"/>
                        <a14:foregroundMark x1="56230" y1="81470" x2="56230" y2="81470"/>
                        <a14:foregroundMark x1="56869" y1="75240" x2="64217" y2="84824"/>
                        <a14:foregroundMark x1="63419" y1="84345" x2="76997" y2="86581"/>
                        <a14:foregroundMark x1="71406" y1="62460" x2="72204" y2="80032"/>
                        <a14:foregroundMark x1="43450" y1="59904" x2="49521" y2="67252"/>
                        <a14:foregroundMark x1="62300" y1="77476" x2="70767" y2="78275"/>
                        <a14:foregroundMark x1="63419" y1="59904" x2="77636" y2="65815"/>
                        <a14:foregroundMark x1="67093" y1="57508" x2="81310" y2="65016"/>
                        <a14:foregroundMark x1="81310" y1="62939" x2="79872" y2="82907"/>
                        <a14:foregroundMark x1="82428" y1="64377" x2="82748" y2="85463"/>
                        <a14:foregroundMark x1="83067" y1="62460" x2="83546" y2="82268"/>
                        <a14:foregroundMark x1="65655" y1="86901" x2="83866" y2="86581"/>
                        <a14:foregroundMark x1="67412" y1="89137" x2="84665" y2="89137"/>
                        <a14:foregroundMark x1="41214" y1="47923" x2="47444" y2="26518"/>
                        <a14:foregroundMark x1="64217" y1="89137" x2="82748" y2="8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9" r="18689" b="16685"/>
          <a:stretch/>
        </p:blipFill>
        <p:spPr bwMode="auto">
          <a:xfrm>
            <a:off x="585950" y="1770414"/>
            <a:ext cx="458367" cy="5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>
            <a:biLevel thresh="50000"/>
          </a:blip>
          <a:srcRect/>
          <a:stretch>
            <a:fillRect/>
          </a:stretch>
        </p:blipFill>
        <p:spPr bwMode="auto">
          <a:xfrm flipH="1">
            <a:off x="5741098" y="1509934"/>
            <a:ext cx="830012" cy="1176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theseamonster.net/wp-content/uploads/IDB20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17" y="1664761"/>
            <a:ext cx="721524" cy="7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.freepik.com/free-icon/broadcasting-satellite_318-38528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81">
                        <a14:foregroundMark x1="8626" y1="49201" x2="8626" y2="49201"/>
                        <a14:foregroundMark x1="15974" y1="54792" x2="15974" y2="54792"/>
                        <a14:foregroundMark x1="25399" y1="59105" x2="25399" y2="59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1553453"/>
            <a:ext cx="570508" cy="5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8" y="1626398"/>
            <a:ext cx="783819" cy="78382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1EFD8"/>
              </a:clrFrom>
              <a:clrTo>
                <a:srgbClr val="F1EFD8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69" y="1671820"/>
            <a:ext cx="861831" cy="85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89"/>
          <p:cNvSpPr txBox="1"/>
          <p:nvPr/>
        </p:nvSpPr>
        <p:spPr>
          <a:xfrm>
            <a:off x="457200" y="2920171"/>
            <a:ext cx="1503230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Identification degraded land through </a:t>
            </a:r>
            <a:r>
              <a:rPr lang="en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remote sensing </a:t>
            </a:r>
            <a:r>
              <a:rPr lang="en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and </a:t>
            </a:r>
            <a:r>
              <a:rPr lang="en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crowd verification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20" name="Shape 190"/>
          <p:cNvSpPr txBox="1"/>
          <p:nvPr/>
        </p:nvSpPr>
        <p:spPr>
          <a:xfrm>
            <a:off x="2093880" y="2925746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Biophysical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and </a:t>
            </a:r>
            <a:r>
              <a:rPr lang="en-US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biodiversity 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consideration to define degraded land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21" name="Shape 191"/>
          <p:cNvSpPr txBox="1"/>
          <p:nvPr/>
        </p:nvSpPr>
        <p:spPr>
          <a:xfrm>
            <a:off x="7051856" y="2925746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Agroforestry 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based sustainable agriculture measures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22" name="Shape 190"/>
          <p:cNvSpPr txBox="1"/>
          <p:nvPr/>
        </p:nvSpPr>
        <p:spPr>
          <a:xfrm>
            <a:off x="3745329" y="2920171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Evidence based policy impact assessment </a:t>
            </a:r>
            <a:r>
              <a:rPr lang="en-US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through</a:t>
            </a:r>
            <a:r>
              <a:rPr lang="en-US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 land-use modelling</a:t>
            </a:r>
            <a:endParaRPr lang="en" dirty="0">
              <a:solidFill>
                <a:srgbClr val="FBAB15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23" name="Shape 190"/>
          <p:cNvSpPr txBox="1"/>
          <p:nvPr/>
        </p:nvSpPr>
        <p:spPr>
          <a:xfrm>
            <a:off x="5397105" y="2917042"/>
            <a:ext cx="1517999" cy="18288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Stakeholder engagement </a:t>
            </a:r>
            <a:r>
              <a:rPr lang="en-US" dirty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 MT Std Light Cond"/>
                <a:ea typeface="Arial Narrow"/>
                <a:cs typeface="Arial MT Std Light Cond"/>
                <a:sym typeface="Arial Narrow"/>
              </a:rPr>
              <a:t>n restoration activities?</a:t>
            </a:r>
            <a:endParaRPr lang="en" dirty="0">
              <a:solidFill>
                <a:schemeClr val="bg1"/>
              </a:solidFill>
              <a:latin typeface="Arial MT Std Light Cond"/>
              <a:ea typeface="Arial Narrow"/>
              <a:cs typeface="Arial MT Std Light Cond"/>
              <a:sym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10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IIASA             INPE             WRI             WWF             ICRAF             UNEP-WCMC </a:t>
            </a:r>
            <a:endParaRPr lang="en-US" sz="24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25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" r="1338"/>
          <a:stretch/>
        </p:blipFill>
        <p:spPr>
          <a:xfrm>
            <a:off x="0" y="-76202"/>
            <a:ext cx="9144000" cy="69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/>
        </p:nvSpPr>
        <p:spPr>
          <a:xfrm>
            <a:off x="-1" y="-76202"/>
            <a:ext cx="2819400" cy="6952239"/>
          </a:xfrm>
          <a:prstGeom prst="rect">
            <a:avLst/>
          </a:prstGeom>
          <a:solidFill>
            <a:srgbClr val="FBAB15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" y="6456973"/>
            <a:ext cx="1693778" cy="24077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19400" y="-76200"/>
            <a:ext cx="3336467" cy="6952239"/>
          </a:xfrm>
          <a:prstGeom prst="rect">
            <a:avLst/>
          </a:prstGeom>
          <a:solidFill>
            <a:srgbClr val="97BD3D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55868" y="-85222"/>
            <a:ext cx="2971200" cy="6952239"/>
          </a:xfrm>
          <a:prstGeom prst="rect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457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MT Std Light Cond" panose="020B0306030403020204" pitchFamily="34" charset="0"/>
              </a:rPr>
              <a:t>FORESTS &amp; LANDSCAPE RESTORATION ROADMAP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5007" y="4495800"/>
            <a:ext cx="261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SOCIAL SAFEGUARD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ENVIRONMENTAL SAFEGUARD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ECONOMIC FEASIBILITY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LEGAL COMPLIANCE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7" y="1556868"/>
            <a:ext cx="1583589" cy="158358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1" y="1299010"/>
            <a:ext cx="1911371" cy="19113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45" y="1219200"/>
            <a:ext cx="1999648" cy="199964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2400" y="3356410"/>
            <a:ext cx="237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DEGRADED LAND</a:t>
            </a:r>
            <a:endParaRPr lang="en-US" sz="24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3205557"/>
            <a:ext cx="281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FOREST &amp; LANDSCAPE RESTORATION</a:t>
            </a:r>
            <a:endParaRPr lang="en-US" sz="24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9250" y="3191974"/>
            <a:ext cx="281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FOOD &amp; ENERGY SOVEREIGNTY, </a:t>
            </a:r>
            <a:endParaRPr lang="en-US" sz="24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7537" y="1944914"/>
            <a:ext cx="777470" cy="7774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4692" y="1959927"/>
            <a:ext cx="777470" cy="7774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400800" y="4495800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ECONOMIC BENEFIT FOR COMMUNITIES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ECOSYSTEM SERVICES RESTORED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ECOLOGICAL BENEFIT FOR LANDSCAPE ACHIEVED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191" y="447147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IDENTIFICATION OF RESTORATION OPPORTUNITY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RAPID RESTORATION DIAGNOSTIC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743200"/>
            <a:ext cx="6324600" cy="1454727"/>
          </a:xfrm>
          <a:prstGeom prst="rect">
            <a:avLst/>
          </a:prstGeom>
          <a:solidFill>
            <a:srgbClr val="1A1A1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 MT Std Light Cond" panose="020B0306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310" y="2819400"/>
            <a:ext cx="59642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BAB15"/>
                </a:solidFill>
                <a:latin typeface="Arial MT Std Light Cond" panose="020B0306030403020204" pitchFamily="34" charset="0"/>
              </a:rPr>
              <a:t>LANDSCAPE-BASED RESTORATION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MOBILIZING COMMITMENT FOR BONN CHALLENGE</a:t>
            </a:r>
            <a:endParaRPr lang="en-US" sz="1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381000"/>
            <a:ext cx="4343400" cy="762000"/>
          </a:xfrm>
          <a:prstGeom prst="rect">
            <a:avLst/>
          </a:prstGeom>
          <a:solidFill>
            <a:srgbClr val="1A1A18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 MT Std Light Cond" panose="020B0306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01" y="505325"/>
            <a:ext cx="3692355" cy="524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7" t="18764" r="8951" b="12185"/>
          <a:stretch>
            <a:fillRect/>
          </a:stretch>
        </p:blipFill>
        <p:spPr>
          <a:xfrm>
            <a:off x="152400" y="5334000"/>
            <a:ext cx="2810067" cy="1635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0310" y="3776246"/>
            <a:ext cx="5964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Arial MT Std Light Cond" panose="020B0306030403020204" pitchFamily="34" charset="0"/>
              </a:rPr>
              <a:t>NIRARTA (KONI) SAMADHI | PARIS, 1 DECEMBER 2015</a:t>
            </a:r>
            <a:endParaRPr lang="en-US" sz="1600" dirty="0">
              <a:solidFill>
                <a:srgbClr val="FFC000"/>
              </a:solidFill>
              <a:latin typeface="Arial MT Std Light Cond" panose="020B03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300"/>
            <a:ext cx="9144000" cy="6858000"/>
            <a:chOff x="1574901" y="7555190"/>
            <a:chExt cx="9144000" cy="6858000"/>
          </a:xfrm>
        </p:grpSpPr>
        <p:pic>
          <p:nvPicPr>
            <p:cNvPr id="36" name="Shape 2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4901" y="755519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1574901" y="7555190"/>
              <a:ext cx="9144000" cy="685800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15151" y="298454"/>
            <a:ext cx="5913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dirty="0" smtClean="0">
                <a:solidFill>
                  <a:srgbClr val="FDB813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CHALLENGES </a:t>
            </a:r>
            <a:r>
              <a:rPr lang="en" sz="2800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AND CURRENT SITUATION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2400" y="1828800"/>
            <a:ext cx="8643784" cy="1957641"/>
            <a:chOff x="239861" y="2652292"/>
            <a:chExt cx="8643784" cy="1957641"/>
          </a:xfrm>
        </p:grpSpPr>
        <p:sp>
          <p:nvSpPr>
            <p:cNvPr id="62" name="Shape 177"/>
            <p:cNvSpPr txBox="1"/>
            <p:nvPr/>
          </p:nvSpPr>
          <p:spPr>
            <a:xfrm>
              <a:off x="239861" y="4148234"/>
              <a:ext cx="1441466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 dirty="0" smtClean="0">
                  <a:solidFill>
                    <a:srgbClr val="FFFFFF"/>
                  </a:solidFill>
                  <a:latin typeface="Arial MT Std Light Cond"/>
                  <a:ea typeface="Arial Narrow"/>
                  <a:cs typeface="Arial MT Std Light Cond"/>
                  <a:sym typeface="Arial Narrow"/>
                </a:rPr>
                <a:t>POPULATION GROWTH</a:t>
              </a:r>
              <a:endParaRPr lang="en" sz="1200" b="1" i="0" u="none" strike="noStrike" cap="none" baseline="0" dirty="0">
                <a:solidFill>
                  <a:srgbClr val="FFFFFF"/>
                </a:solidFill>
                <a:latin typeface="Arial MT Std Light Cond"/>
                <a:ea typeface="Arial Narrow"/>
                <a:cs typeface="Arial MT Std Light Cond"/>
                <a:sym typeface="Arial Narrow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780633"/>
              <a:ext cx="1215242" cy="1215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780" y="2652292"/>
              <a:ext cx="1322772" cy="132277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7281526" y="2841859"/>
              <a:ext cx="1602119" cy="1065705"/>
              <a:chOff x="4364343" y="5048604"/>
              <a:chExt cx="1982493" cy="13187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3164" y="5048604"/>
                <a:ext cx="1263672" cy="126367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343" y="5588175"/>
                <a:ext cx="779153" cy="77915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2479396" y="2763671"/>
              <a:ext cx="1483004" cy="1194716"/>
              <a:chOff x="4881012" y="176976"/>
              <a:chExt cx="1568600" cy="126367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012" y="176976"/>
                <a:ext cx="1263672" cy="126367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025" y="705050"/>
                <a:ext cx="698587" cy="698587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084782"/>
                <a:ext cx="316672" cy="316672"/>
              </a:xfrm>
              <a:prstGeom prst="rect">
                <a:avLst/>
              </a:prstGeom>
            </p:spPr>
          </p:pic>
        </p:grpSp>
        <p:sp>
          <p:nvSpPr>
            <p:cNvPr id="22" name="Right Arrow 21"/>
            <p:cNvSpPr/>
            <p:nvPr/>
          </p:nvSpPr>
          <p:spPr>
            <a:xfrm>
              <a:off x="1816280" y="3262929"/>
              <a:ext cx="339517" cy="3590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4217748" y="3262929"/>
              <a:ext cx="339517" cy="3590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6573127" y="3262929"/>
              <a:ext cx="339517" cy="3590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hape 177"/>
            <p:cNvSpPr txBox="1"/>
            <p:nvPr/>
          </p:nvSpPr>
          <p:spPr>
            <a:xfrm>
              <a:off x="2307302" y="4148234"/>
              <a:ext cx="1655097" cy="4181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 dirty="0" smtClean="0">
                  <a:solidFill>
                    <a:srgbClr val="FFFFFF"/>
                  </a:solidFill>
                  <a:latin typeface="Arial MT Std Light Cond"/>
                  <a:ea typeface="Arial Narrow"/>
                  <a:cs typeface="Arial MT Std Light Cond"/>
                  <a:sym typeface="Arial Narrow"/>
                </a:rPr>
                <a:t>INCREASING</a:t>
              </a:r>
              <a:r>
                <a:rPr lang="en-US" sz="1200" b="1" i="0" u="none" strike="noStrike" cap="none" dirty="0" smtClean="0">
                  <a:solidFill>
                    <a:srgbClr val="FFFFFF"/>
                  </a:solidFill>
                  <a:latin typeface="Arial MT Std Light Cond"/>
                  <a:ea typeface="Arial Narrow"/>
                  <a:cs typeface="Arial MT Std Light Cond"/>
                  <a:sym typeface="Arial Narrow"/>
                </a:rPr>
                <a:t> DEMAND FOR COMMODITIES</a:t>
              </a:r>
              <a:endParaRPr lang="en" sz="1200" b="1" i="0" u="none" strike="noStrike" cap="none" baseline="0" dirty="0">
                <a:solidFill>
                  <a:srgbClr val="FFFFFF"/>
                </a:solidFill>
                <a:latin typeface="Arial MT Std Light Cond"/>
                <a:ea typeface="Arial Narrow"/>
                <a:cs typeface="Arial MT Std Light Cond"/>
                <a:sym typeface="Arial Narrow"/>
              </a:endParaRPr>
            </a:p>
          </p:txBody>
        </p:sp>
        <p:sp>
          <p:nvSpPr>
            <p:cNvPr id="55" name="Shape 177"/>
            <p:cNvSpPr txBox="1"/>
            <p:nvPr/>
          </p:nvSpPr>
          <p:spPr>
            <a:xfrm>
              <a:off x="4721617" y="4148234"/>
              <a:ext cx="1655097" cy="4181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 dirty="0" smtClean="0">
                  <a:solidFill>
                    <a:srgbClr val="FFFFFF"/>
                  </a:solidFill>
                  <a:latin typeface="Arial MT Std Light Cond"/>
                  <a:ea typeface="Arial Narrow"/>
                  <a:cs typeface="Arial MT Std Light Cond"/>
                  <a:sym typeface="Arial Narrow"/>
                </a:rPr>
                <a:t>MORE LAND NEEDED FOR AGRICULTURES</a:t>
              </a:r>
              <a:endParaRPr lang="en" sz="1200" b="1" i="0" u="none" strike="noStrike" cap="none" baseline="0" dirty="0">
                <a:solidFill>
                  <a:srgbClr val="FFFFFF"/>
                </a:solidFill>
                <a:latin typeface="Arial MT Std Light Cond"/>
                <a:ea typeface="Arial Narrow"/>
                <a:cs typeface="Arial MT Std Light Cond"/>
                <a:sym typeface="Arial Narrow"/>
              </a:endParaRPr>
            </a:p>
          </p:txBody>
        </p:sp>
        <p:sp>
          <p:nvSpPr>
            <p:cNvPr id="56" name="Shape 177"/>
            <p:cNvSpPr txBox="1"/>
            <p:nvPr/>
          </p:nvSpPr>
          <p:spPr>
            <a:xfrm>
              <a:off x="7186050" y="4148234"/>
              <a:ext cx="1655097" cy="4181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 dirty="0" smtClean="0">
                  <a:solidFill>
                    <a:srgbClr val="FFFFFF"/>
                  </a:solidFill>
                  <a:latin typeface="Arial MT Std Light Cond"/>
                  <a:ea typeface="Arial Narrow"/>
                  <a:cs typeface="Arial MT Std Light Cond"/>
                  <a:sym typeface="Arial Narrow"/>
                </a:rPr>
                <a:t>INCREASING</a:t>
              </a:r>
              <a:r>
                <a:rPr lang="en-US" sz="1200" b="1" i="0" u="none" strike="noStrike" cap="none" dirty="0" smtClean="0">
                  <a:solidFill>
                    <a:srgbClr val="FFFFFF"/>
                  </a:solidFill>
                  <a:latin typeface="Arial MT Std Light Cond"/>
                  <a:ea typeface="Arial Narrow"/>
                  <a:cs typeface="Arial MT Std Light Cond"/>
                  <a:sym typeface="Arial Narrow"/>
                </a:rPr>
                <a:t> DEFORESTATION </a:t>
              </a:r>
              <a:endParaRPr lang="en" sz="1200" b="1" i="0" u="none" strike="noStrike" cap="none" baseline="0" dirty="0">
                <a:solidFill>
                  <a:srgbClr val="FFFFFF"/>
                </a:solidFill>
                <a:latin typeface="Arial MT Std Light Cond"/>
                <a:ea typeface="Arial Narrow"/>
                <a:cs typeface="Arial MT Std Light Cond"/>
                <a:sym typeface="Arial Narrow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881013" y="4153077"/>
            <a:ext cx="5364381" cy="369332"/>
          </a:xfrm>
          <a:prstGeom prst="rect">
            <a:avLst/>
          </a:prstGeom>
          <a:solidFill>
            <a:srgbClr val="FF0000">
              <a:alpha val="46000"/>
            </a:srgb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1. INCREASING PRESSURES ON LAND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881013" y="5017309"/>
            <a:ext cx="5364381" cy="369332"/>
          </a:xfrm>
          <a:prstGeom prst="rect">
            <a:avLst/>
          </a:prstGeom>
          <a:solidFill>
            <a:srgbClr val="FF0000">
              <a:alpha val="46000"/>
            </a:srgb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3. THE POOR ARE DISPROPORTIONATELY AFFECTED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881013" y="4589958"/>
            <a:ext cx="5364381" cy="369332"/>
          </a:xfrm>
          <a:prstGeom prst="rect">
            <a:avLst/>
          </a:prstGeom>
          <a:solidFill>
            <a:srgbClr val="FF0000">
              <a:alpha val="46000"/>
            </a:srgb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2. DECREASING UTILIZATION OF LAND</a:t>
            </a:r>
          </a:p>
        </p:txBody>
      </p:sp>
    </p:spTree>
    <p:extLst>
      <p:ext uri="{BB962C8B-B14F-4D97-AF65-F5344CB8AC3E}">
        <p14:creationId xmlns:p14="http://schemas.microsoft.com/office/powerpoint/2010/main" val="11470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3676" r="26716" b="1767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181600"/>
            <a:ext cx="4487887" cy="137198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51703" y="5107036"/>
            <a:ext cx="4524611" cy="1446551"/>
            <a:chOff x="4932583" y="110851"/>
            <a:chExt cx="2546150" cy="1333485"/>
          </a:xfrm>
        </p:grpSpPr>
        <p:sp>
          <p:nvSpPr>
            <p:cNvPr id="12" name="TextBox 11"/>
            <p:cNvSpPr txBox="1"/>
            <p:nvPr/>
          </p:nvSpPr>
          <p:spPr>
            <a:xfrm>
              <a:off x="4932583" y="110851"/>
              <a:ext cx="2374629" cy="1333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87538" indent="-1887538" defTabSz="914400"/>
              <a:r>
                <a:rPr lang="en-US" sz="8800" b="1" dirty="0" smtClean="0">
                  <a:solidFill>
                    <a:srgbClr val="F0AB00"/>
                  </a:solidFill>
                  <a:latin typeface="Arial"/>
                </a:rPr>
                <a:t>2bn</a:t>
              </a:r>
              <a:endParaRPr lang="en-US" sz="3600" b="1" dirty="0">
                <a:solidFill>
                  <a:srgbClr val="F0AB00"/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4739" y="327461"/>
              <a:ext cx="1363994" cy="93627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400">
                <a:lnSpc>
                  <a:spcPts val="2400"/>
                </a:lnSpc>
              </a:pPr>
              <a:r>
                <a:rPr lang="en-US" sz="2200" b="1" dirty="0">
                  <a:solidFill>
                    <a:srgbClr val="FFFFFE"/>
                  </a:solidFill>
                  <a:latin typeface="Arial"/>
                </a:rPr>
                <a:t>hectares with opportunities </a:t>
              </a:r>
              <a:r>
                <a:rPr lang="en-US" sz="2200" b="1" dirty="0" smtClean="0">
                  <a:solidFill>
                    <a:srgbClr val="FFFFFE"/>
                  </a:solidFill>
                  <a:latin typeface="Arial"/>
                </a:rPr>
                <a:t>for restoration</a:t>
              </a:r>
              <a:endParaRPr lang="en-US" sz="2200" b="1" dirty="0">
                <a:solidFill>
                  <a:srgbClr val="FFFFFE"/>
                </a:solidFill>
                <a:latin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1A1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 MT Std Light Cond" panose="020B0306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5151" y="69853"/>
            <a:ext cx="5913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dirty="0" smtClean="0">
                <a:solidFill>
                  <a:srgbClr val="FDB813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GLOBAL RESTORATION OPPORTUNITY MAP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9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3676" r="26716" b="1767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1A1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 MT Std Light Cond" panose="020B0306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5151" y="69853"/>
            <a:ext cx="5913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dirty="0" smtClean="0">
                <a:solidFill>
                  <a:srgbClr val="FDB813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GLOBAL RESTORATION OPPORTUNITY MAP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8498" y="5257800"/>
            <a:ext cx="4487887" cy="137198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1703" y="5418212"/>
            <a:ext cx="4494708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400">
              <a:lnSpc>
                <a:spcPts val="2400"/>
              </a:lnSpc>
            </a:pPr>
            <a:r>
              <a:rPr lang="en-US" sz="2200" b="1" dirty="0" smtClean="0">
                <a:solidFill>
                  <a:srgbClr val="FFC000"/>
                </a:solidFill>
                <a:latin typeface="Arial"/>
              </a:rPr>
              <a:t>BUT THIS IS NOT GRANULAR ENOUGH FOR NATIONAL-LEVEL ASSESSMENT</a:t>
            </a:r>
            <a:endParaRPr lang="en-US" sz="2200" b="1" dirty="0">
              <a:solidFill>
                <a:srgbClr val="FFC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58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0"/>
            <a:ext cx="9144000" cy="6858000"/>
            <a:chOff x="0" y="4300"/>
            <a:chExt cx="9144000" cy="6858000"/>
          </a:xfrm>
        </p:grpSpPr>
        <p:pic>
          <p:nvPicPr>
            <p:cNvPr id="12" name="Shape 2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0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4300"/>
              <a:ext cx="9144000" cy="6858000"/>
            </a:xfrm>
            <a:prstGeom prst="rect">
              <a:avLst/>
            </a:prstGeom>
            <a:solidFill>
              <a:srgbClr val="000000">
                <a:alpha val="6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26641306"/>
              </p:ext>
            </p:extLst>
          </p:nvPr>
        </p:nvGraphicFramePr>
        <p:xfrm>
          <a:off x="152400" y="152400"/>
          <a:ext cx="8763000" cy="622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/>
          <p:cNvSpPr/>
          <p:nvPr/>
        </p:nvSpPr>
        <p:spPr>
          <a:xfrm>
            <a:off x="7323667" y="1371600"/>
            <a:ext cx="1457258" cy="276999"/>
          </a:xfrm>
          <a:prstGeom prst="rect">
            <a:avLst/>
          </a:prstGeom>
          <a:solidFill>
            <a:srgbClr val="007A07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HUTAN PRIMER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23667" y="1043788"/>
            <a:ext cx="1457258" cy="276999"/>
          </a:xfrm>
          <a:prstGeom prst="rect">
            <a:avLst/>
          </a:prstGeom>
          <a:solidFill>
            <a:srgbClr val="97BD3D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SECONDARY FOREST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3667" y="715976"/>
            <a:ext cx="1457258" cy="261610"/>
          </a:xfrm>
          <a:prstGeom prst="rect">
            <a:avLst/>
          </a:prstGeom>
          <a:solidFill>
            <a:srgbClr val="FCD900"/>
          </a:solidFill>
        </p:spPr>
        <p:txBody>
          <a:bodyPr wrap="square">
            <a:spAutoFit/>
          </a:bodyPr>
          <a:lstStyle/>
          <a:p>
            <a:pPr algn="ctr"/>
            <a:r>
              <a:rPr lang="en" sz="11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PLANTATION FORESTS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23667" y="388164"/>
            <a:ext cx="1457258" cy="292388"/>
          </a:xfrm>
          <a:prstGeom prst="rect">
            <a:avLst/>
          </a:prstGeom>
          <a:solidFill>
            <a:srgbClr val="9B9B9B"/>
          </a:solidFill>
        </p:spPr>
        <p:txBody>
          <a:bodyPr wrap="square">
            <a:spAutoFit/>
          </a:bodyPr>
          <a:lstStyle/>
          <a:p>
            <a:pPr algn="ctr"/>
            <a:r>
              <a:rPr lang="en" sz="13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NON-FORESTED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485" y="6345284"/>
            <a:ext cx="7848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1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Source: Statistik Kehutanan 2013, Kementerian Kehutanan Republik Indonesia</a:t>
            </a:r>
          </a:p>
          <a:p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Hasil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penafsiran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citra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Landsat 7 ETM+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liputan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tahun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2012,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Direktorat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Inventarisasi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dan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Pemantauan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Sumber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Daya</a:t>
            </a:r>
            <a:r>
              <a:rPr lang="en-US" sz="11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Hutan</a:t>
            </a:r>
            <a:endParaRPr lang="en-US" sz="11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5800" y="1936474"/>
            <a:ext cx="4282210" cy="954107"/>
          </a:xfrm>
          <a:prstGeom prst="rect">
            <a:avLst/>
          </a:prstGeom>
          <a:solidFill>
            <a:srgbClr val="000000">
              <a:alpha val="65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LAND COVER &amp; LEGAL STATUS STATISTICS</a:t>
            </a:r>
            <a:endParaRPr lang="en-US" sz="28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0"/>
            <a:ext cx="9144000" cy="6858000"/>
            <a:chOff x="0" y="4300"/>
            <a:chExt cx="9144000" cy="6858000"/>
          </a:xfrm>
        </p:grpSpPr>
        <p:pic>
          <p:nvPicPr>
            <p:cNvPr id="12" name="Shape 2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0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4300"/>
              <a:ext cx="9144000" cy="6858000"/>
            </a:xfrm>
            <a:prstGeom prst="rect">
              <a:avLst/>
            </a:prstGeom>
            <a:solidFill>
              <a:srgbClr val="000000">
                <a:alpha val="6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Chart 27"/>
          <p:cNvGraphicFramePr/>
          <p:nvPr>
            <p:extLst/>
          </p:nvPr>
        </p:nvGraphicFramePr>
        <p:xfrm>
          <a:off x="152400" y="152400"/>
          <a:ext cx="8763000" cy="622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/>
          <p:cNvSpPr/>
          <p:nvPr/>
        </p:nvSpPr>
        <p:spPr>
          <a:xfrm>
            <a:off x="7323667" y="1371600"/>
            <a:ext cx="1457258" cy="276999"/>
          </a:xfrm>
          <a:prstGeom prst="rect">
            <a:avLst/>
          </a:prstGeom>
          <a:solidFill>
            <a:srgbClr val="007A07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HUTAN PRIMER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23667" y="1043788"/>
            <a:ext cx="1457258" cy="276999"/>
          </a:xfrm>
          <a:prstGeom prst="rect">
            <a:avLst/>
          </a:prstGeom>
          <a:solidFill>
            <a:srgbClr val="97BD3D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SECONDARY FOREST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3667" y="715976"/>
            <a:ext cx="1457258" cy="261610"/>
          </a:xfrm>
          <a:prstGeom prst="rect">
            <a:avLst/>
          </a:prstGeom>
          <a:solidFill>
            <a:srgbClr val="FCD900"/>
          </a:solidFill>
        </p:spPr>
        <p:txBody>
          <a:bodyPr wrap="square">
            <a:spAutoFit/>
          </a:bodyPr>
          <a:lstStyle/>
          <a:p>
            <a:pPr algn="ctr"/>
            <a:r>
              <a:rPr lang="en" sz="11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PLANTATION FORESTS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23667" y="388164"/>
            <a:ext cx="1457258" cy="292388"/>
          </a:xfrm>
          <a:prstGeom prst="rect">
            <a:avLst/>
          </a:prstGeom>
          <a:solidFill>
            <a:srgbClr val="9B9B9B"/>
          </a:solidFill>
        </p:spPr>
        <p:txBody>
          <a:bodyPr wrap="square">
            <a:spAutoFit/>
          </a:bodyPr>
          <a:lstStyle/>
          <a:p>
            <a:pPr algn="ctr"/>
            <a:r>
              <a:rPr lang="en" sz="13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NON-FORESTED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" y="6381690"/>
            <a:ext cx="7848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Source: Statistik Kehutanan 2013, Kementerian Kehutanan Republik Indonesia</a:t>
            </a:r>
          </a:p>
          <a:p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Hasil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penafsiran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citra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Landsat 7 ETM+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liputan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tahun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2012,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Direktorat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Inventarisasi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Pemantauan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Sumber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Daya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Hutan</a:t>
            </a:r>
            <a:endParaRPr lang="en-US" sz="10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4200" y="557480"/>
            <a:ext cx="3429000" cy="1323439"/>
          </a:xfrm>
          <a:prstGeom prst="rect">
            <a:avLst/>
          </a:prstGeom>
          <a:solidFill>
            <a:srgbClr val="1A1A18">
              <a:alpha val="38000"/>
            </a:srgb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29 mil Ha non-forested </a:t>
            </a:r>
            <a:r>
              <a:rPr lang="en-US" sz="20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area within forest estate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Arial MT Std Light Cond" panose="020B0306030403020204" pitchFamily="34" charset="0"/>
                <a:sym typeface="Calibri"/>
              </a:rPr>
              <a:t>Not allowed </a:t>
            </a:r>
            <a:r>
              <a:rPr lang="en-US" sz="2000" dirty="0" smtClean="0">
                <a:solidFill>
                  <a:schemeClr val="bg1"/>
                </a:solidFill>
                <a:latin typeface="Arial MT Std Light Cond" panose="020B0306030403020204" pitchFamily="34" charset="0"/>
                <a:sym typeface="Calibri"/>
              </a:rPr>
              <a:t>to be used for non-forestry activities</a:t>
            </a:r>
            <a:endParaRPr lang="en-US" sz="20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743200" y="1219200"/>
            <a:ext cx="381002" cy="0"/>
          </a:xfrm>
          <a:prstGeom prst="straightConnector1">
            <a:avLst/>
          </a:prstGeom>
          <a:ln w="22225">
            <a:solidFill>
              <a:schemeClr val="bg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24200" y="2947719"/>
            <a:ext cx="3429000" cy="1323439"/>
          </a:xfrm>
          <a:prstGeom prst="rect">
            <a:avLst/>
          </a:prstGeom>
          <a:solidFill>
            <a:srgbClr val="1A1A18">
              <a:alpha val="38000"/>
            </a:srgb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14 mil Ha forested area </a:t>
            </a:r>
            <a:r>
              <a:rPr lang="en-US" sz="20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within non-forest estate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Arial MT Std Light Cond" panose="020B0306030403020204" pitchFamily="34" charset="0"/>
                <a:sym typeface="Calibri"/>
              </a:rPr>
              <a:t>Prone to be deforested </a:t>
            </a:r>
            <a:r>
              <a:rPr lang="en-US" sz="2000" dirty="0" smtClean="0">
                <a:solidFill>
                  <a:schemeClr val="bg1"/>
                </a:solidFill>
                <a:latin typeface="Arial MT Std Light Cond" panose="020B0306030403020204" pitchFamily="34" charset="0"/>
                <a:sym typeface="Calibri"/>
              </a:rPr>
              <a:t>and converted to non-forest land</a:t>
            </a:r>
            <a:endParaRPr lang="en-US" sz="20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3088079" y="4916879"/>
            <a:ext cx="1520042" cy="228600"/>
          </a:xfrm>
          <a:prstGeom prst="bentConnector3">
            <a:avLst>
              <a:gd name="adj1" fmla="val 100130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5755079" y="4916878"/>
            <a:ext cx="1520042" cy="228600"/>
          </a:xfrm>
          <a:prstGeom prst="bentConnector3">
            <a:avLst>
              <a:gd name="adj1" fmla="val 100130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0"/>
            <a:ext cx="9144000" cy="6858000"/>
            <a:chOff x="0" y="4300"/>
            <a:chExt cx="9144000" cy="6858000"/>
          </a:xfrm>
        </p:grpSpPr>
        <p:pic>
          <p:nvPicPr>
            <p:cNvPr id="12" name="Shape 2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0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4300"/>
              <a:ext cx="9144000" cy="6858000"/>
            </a:xfrm>
            <a:prstGeom prst="rect">
              <a:avLst/>
            </a:prstGeom>
            <a:solidFill>
              <a:srgbClr val="000000">
                <a:alpha val="6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Chart 27"/>
          <p:cNvGraphicFramePr/>
          <p:nvPr>
            <p:extLst/>
          </p:nvPr>
        </p:nvGraphicFramePr>
        <p:xfrm>
          <a:off x="152400" y="152400"/>
          <a:ext cx="8763000" cy="622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/>
          <p:cNvSpPr/>
          <p:nvPr/>
        </p:nvSpPr>
        <p:spPr>
          <a:xfrm>
            <a:off x="7323667" y="1371600"/>
            <a:ext cx="1457258" cy="276999"/>
          </a:xfrm>
          <a:prstGeom prst="rect">
            <a:avLst/>
          </a:prstGeom>
          <a:solidFill>
            <a:srgbClr val="007A07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HUTAN PRIMER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23667" y="1043788"/>
            <a:ext cx="1457258" cy="276999"/>
          </a:xfrm>
          <a:prstGeom prst="rect">
            <a:avLst/>
          </a:prstGeom>
          <a:solidFill>
            <a:srgbClr val="97BD3D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SECONDARY FOREST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3667" y="715976"/>
            <a:ext cx="1457258" cy="261610"/>
          </a:xfrm>
          <a:prstGeom prst="rect">
            <a:avLst/>
          </a:prstGeom>
          <a:solidFill>
            <a:srgbClr val="FCD900"/>
          </a:solidFill>
        </p:spPr>
        <p:txBody>
          <a:bodyPr wrap="square">
            <a:spAutoFit/>
          </a:bodyPr>
          <a:lstStyle/>
          <a:p>
            <a:pPr algn="ctr"/>
            <a:r>
              <a:rPr lang="en" sz="11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PLANTATION FORESTS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23667" y="388164"/>
            <a:ext cx="1457258" cy="292388"/>
          </a:xfrm>
          <a:prstGeom prst="rect">
            <a:avLst/>
          </a:prstGeom>
          <a:solidFill>
            <a:srgbClr val="9B9B9B"/>
          </a:solidFill>
        </p:spPr>
        <p:txBody>
          <a:bodyPr wrap="square">
            <a:spAutoFit/>
          </a:bodyPr>
          <a:lstStyle/>
          <a:p>
            <a:pPr algn="ctr"/>
            <a:r>
              <a:rPr lang="en" sz="13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NON-FORESTED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" y="6381690"/>
            <a:ext cx="7848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Source: Statistik Kehutanan 2013, Kementerian Kehutanan Republik Indonesia</a:t>
            </a:r>
          </a:p>
          <a:p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Hasil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penafsiran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citra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Landsat 7 ETM+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liputan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tahun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2012,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Direktorat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Inventarisasi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Pemantauan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Sumber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Daya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Hutan</a:t>
            </a:r>
            <a:endParaRPr lang="en-US" sz="10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467600 w 9144000"/>
              <a:gd name="connsiteY0" fmla="*/ 5430860 h 6858000"/>
              <a:gd name="connsiteX1" fmla="*/ 6591300 w 9144000"/>
              <a:gd name="connsiteY1" fmla="*/ 5727673 h 6858000"/>
              <a:gd name="connsiteX2" fmla="*/ 7467600 w 9144000"/>
              <a:gd name="connsiteY2" fmla="*/ 6024486 h 6858000"/>
              <a:gd name="connsiteX3" fmla="*/ 8343900 w 9144000"/>
              <a:gd name="connsiteY3" fmla="*/ 5727673 h 6858000"/>
              <a:gd name="connsiteX4" fmla="*/ 7467600 w 9144000"/>
              <a:gd name="connsiteY4" fmla="*/ 5430860 h 6858000"/>
              <a:gd name="connsiteX5" fmla="*/ 4838700 w 9144000"/>
              <a:gd name="connsiteY5" fmla="*/ 5426175 h 6858000"/>
              <a:gd name="connsiteX6" fmla="*/ 3962400 w 9144000"/>
              <a:gd name="connsiteY6" fmla="*/ 5722988 h 6858000"/>
              <a:gd name="connsiteX7" fmla="*/ 4838700 w 9144000"/>
              <a:gd name="connsiteY7" fmla="*/ 6019801 h 6858000"/>
              <a:gd name="connsiteX8" fmla="*/ 5715000 w 9144000"/>
              <a:gd name="connsiteY8" fmla="*/ 5722988 h 6858000"/>
              <a:gd name="connsiteX9" fmla="*/ 4838700 w 9144000"/>
              <a:gd name="connsiteY9" fmla="*/ 5426175 h 6858000"/>
              <a:gd name="connsiteX10" fmla="*/ 2171701 w 9144000"/>
              <a:gd name="connsiteY10" fmla="*/ 1600200 h 6858000"/>
              <a:gd name="connsiteX11" fmla="*/ 1066800 w 9144000"/>
              <a:gd name="connsiteY11" fmla="*/ 3962400 h 6858000"/>
              <a:gd name="connsiteX12" fmla="*/ 2171701 w 9144000"/>
              <a:gd name="connsiteY12" fmla="*/ 6324600 h 6858000"/>
              <a:gd name="connsiteX13" fmla="*/ 3276601 w 9144000"/>
              <a:gd name="connsiteY13" fmla="*/ 3962400 h 6858000"/>
              <a:gd name="connsiteX14" fmla="*/ 2171701 w 9144000"/>
              <a:gd name="connsiteY14" fmla="*/ 1600200 h 6858000"/>
              <a:gd name="connsiteX15" fmla="*/ 0 w 9144000"/>
              <a:gd name="connsiteY15" fmla="*/ 0 h 6858000"/>
              <a:gd name="connsiteX16" fmla="*/ 9144000 w 9144000"/>
              <a:gd name="connsiteY16" fmla="*/ 0 h 6858000"/>
              <a:gd name="connsiteX17" fmla="*/ 9144000 w 9144000"/>
              <a:gd name="connsiteY17" fmla="*/ 6858000 h 6858000"/>
              <a:gd name="connsiteX18" fmla="*/ 0 w 9144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6858000">
                <a:moveTo>
                  <a:pt x="7467600" y="5430860"/>
                </a:moveTo>
                <a:cubicBezTo>
                  <a:pt x="6983633" y="5430860"/>
                  <a:pt x="6591300" y="5563748"/>
                  <a:pt x="6591300" y="5727673"/>
                </a:cubicBezTo>
                <a:cubicBezTo>
                  <a:pt x="6591300" y="5891598"/>
                  <a:pt x="6983633" y="6024486"/>
                  <a:pt x="7467600" y="6024486"/>
                </a:cubicBezTo>
                <a:cubicBezTo>
                  <a:pt x="7951567" y="6024486"/>
                  <a:pt x="8343900" y="5891598"/>
                  <a:pt x="8343900" y="5727673"/>
                </a:cubicBezTo>
                <a:cubicBezTo>
                  <a:pt x="8343900" y="5563748"/>
                  <a:pt x="7951567" y="5430860"/>
                  <a:pt x="7467600" y="5430860"/>
                </a:cubicBezTo>
                <a:close/>
                <a:moveTo>
                  <a:pt x="4838700" y="5426175"/>
                </a:moveTo>
                <a:cubicBezTo>
                  <a:pt x="4354733" y="5426175"/>
                  <a:pt x="3962400" y="5559063"/>
                  <a:pt x="3962400" y="5722988"/>
                </a:cubicBezTo>
                <a:cubicBezTo>
                  <a:pt x="3962400" y="5886913"/>
                  <a:pt x="4354733" y="6019801"/>
                  <a:pt x="4838700" y="6019801"/>
                </a:cubicBezTo>
                <a:cubicBezTo>
                  <a:pt x="5322667" y="6019801"/>
                  <a:pt x="5715000" y="5886913"/>
                  <a:pt x="5715000" y="5722988"/>
                </a:cubicBezTo>
                <a:cubicBezTo>
                  <a:pt x="5715000" y="5559063"/>
                  <a:pt x="5322667" y="5426175"/>
                  <a:pt x="4838700" y="5426175"/>
                </a:cubicBezTo>
                <a:close/>
                <a:moveTo>
                  <a:pt x="2171701" y="1600200"/>
                </a:moveTo>
                <a:cubicBezTo>
                  <a:pt x="1561481" y="1600200"/>
                  <a:pt x="1066800" y="2657793"/>
                  <a:pt x="1066800" y="3962400"/>
                </a:cubicBezTo>
                <a:cubicBezTo>
                  <a:pt x="1066800" y="5267007"/>
                  <a:pt x="1561481" y="6324600"/>
                  <a:pt x="2171701" y="6324600"/>
                </a:cubicBezTo>
                <a:cubicBezTo>
                  <a:pt x="2781919" y="6324600"/>
                  <a:pt x="3276601" y="5267007"/>
                  <a:pt x="3276601" y="3962400"/>
                </a:cubicBezTo>
                <a:cubicBezTo>
                  <a:pt x="3276601" y="2657793"/>
                  <a:pt x="2781919" y="1600200"/>
                  <a:pt x="2171701" y="1600200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5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93133" y="2247922"/>
            <a:ext cx="342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CONSERVATION EFFORTS</a:t>
            </a:r>
            <a:endParaRPr lang="en-US" sz="3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4" name="Straight Arrow Connector 3"/>
          <p:cNvCxnSpPr>
            <a:endCxn id="17" idx="5"/>
          </p:cNvCxnSpPr>
          <p:nvPr/>
        </p:nvCxnSpPr>
        <p:spPr>
          <a:xfrm flipH="1">
            <a:off x="4838700" y="3429000"/>
            <a:ext cx="647700" cy="1997175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7" idx="13"/>
          </p:cNvCxnSpPr>
          <p:nvPr/>
        </p:nvCxnSpPr>
        <p:spPr>
          <a:xfrm flipH="1">
            <a:off x="3276601" y="3448251"/>
            <a:ext cx="2231032" cy="514149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7" idx="0"/>
          </p:cNvCxnSpPr>
          <p:nvPr/>
        </p:nvCxnSpPr>
        <p:spPr>
          <a:xfrm>
            <a:off x="5486400" y="3448251"/>
            <a:ext cx="1981200" cy="1982609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0"/>
            <a:ext cx="9144000" cy="6858000"/>
            <a:chOff x="0" y="4300"/>
            <a:chExt cx="9144000" cy="6858000"/>
          </a:xfrm>
        </p:grpSpPr>
        <p:pic>
          <p:nvPicPr>
            <p:cNvPr id="12" name="Shape 2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0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4300"/>
              <a:ext cx="9144000" cy="6858000"/>
            </a:xfrm>
            <a:prstGeom prst="rect">
              <a:avLst/>
            </a:prstGeom>
            <a:solidFill>
              <a:srgbClr val="000000">
                <a:alpha val="6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Chart 27"/>
          <p:cNvGraphicFramePr/>
          <p:nvPr>
            <p:extLst/>
          </p:nvPr>
        </p:nvGraphicFramePr>
        <p:xfrm>
          <a:off x="152400" y="152400"/>
          <a:ext cx="8763000" cy="622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/>
          <p:cNvSpPr/>
          <p:nvPr/>
        </p:nvSpPr>
        <p:spPr>
          <a:xfrm>
            <a:off x="7323667" y="1371600"/>
            <a:ext cx="1457258" cy="276999"/>
          </a:xfrm>
          <a:prstGeom prst="rect">
            <a:avLst/>
          </a:prstGeom>
          <a:solidFill>
            <a:srgbClr val="007A07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HUTAN PRIMER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23667" y="1043788"/>
            <a:ext cx="1457258" cy="276999"/>
          </a:xfrm>
          <a:prstGeom prst="rect">
            <a:avLst/>
          </a:prstGeom>
          <a:solidFill>
            <a:srgbClr val="97BD3D"/>
          </a:solidFill>
        </p:spPr>
        <p:txBody>
          <a:bodyPr wrap="square">
            <a:spAutoFit/>
          </a:bodyPr>
          <a:lstStyle/>
          <a:p>
            <a:pPr algn="ctr"/>
            <a:r>
              <a:rPr lang="en" sz="12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SECONDARY FOREST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3667" y="715976"/>
            <a:ext cx="1457258" cy="261610"/>
          </a:xfrm>
          <a:prstGeom prst="rect">
            <a:avLst/>
          </a:prstGeom>
          <a:solidFill>
            <a:srgbClr val="FCD900"/>
          </a:solidFill>
        </p:spPr>
        <p:txBody>
          <a:bodyPr wrap="square">
            <a:spAutoFit/>
          </a:bodyPr>
          <a:lstStyle/>
          <a:p>
            <a:pPr algn="ctr"/>
            <a:r>
              <a:rPr lang="en" sz="11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PLANTATION FORESTS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23667" y="388164"/>
            <a:ext cx="1457258" cy="292388"/>
          </a:xfrm>
          <a:prstGeom prst="rect">
            <a:avLst/>
          </a:prstGeom>
          <a:solidFill>
            <a:srgbClr val="9B9B9B"/>
          </a:solidFill>
        </p:spPr>
        <p:txBody>
          <a:bodyPr wrap="square">
            <a:spAutoFit/>
          </a:bodyPr>
          <a:lstStyle/>
          <a:p>
            <a:pPr algn="ctr"/>
            <a:r>
              <a:rPr lang="en" sz="1300" b="1" dirty="0" smtClean="0">
                <a:solidFill>
                  <a:schemeClr val="bg1"/>
                </a:solidFill>
                <a:latin typeface="Arial MT Std Light Cond"/>
                <a:ea typeface="Calibri"/>
                <a:cs typeface="Arial MT Std Light Cond"/>
                <a:sym typeface="Calibri"/>
              </a:rPr>
              <a:t>NON-FORESTED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" y="6381690"/>
            <a:ext cx="7848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Source: Statistik Kehutanan 2013, Kementerian Kehutanan Republik Indonesia</a:t>
            </a:r>
          </a:p>
          <a:p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Hasil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penafsiran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citra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Landsat 7 ETM+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liputan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tahun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2012,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Direktorat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Inventarisasi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Pemantauan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Sumber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Daya</a:t>
            </a:r>
            <a:r>
              <a:rPr lang="en-US" sz="1000" dirty="0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 MT Std Light Cond" panose="020B0306030403020204" pitchFamily="34" charset="0"/>
              </a:rPr>
              <a:t>Hutan</a:t>
            </a:r>
            <a:endParaRPr lang="en-US" sz="10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4838700 w 9144000"/>
              <a:gd name="connsiteY0" fmla="*/ 5029200 h 6858000"/>
              <a:gd name="connsiteX1" fmla="*/ 4038600 w 9144000"/>
              <a:gd name="connsiteY1" fmla="*/ 5334000 h 6858000"/>
              <a:gd name="connsiteX2" fmla="*/ 4838700 w 9144000"/>
              <a:gd name="connsiteY2" fmla="*/ 5638800 h 6858000"/>
              <a:gd name="connsiteX3" fmla="*/ 5638800 w 9144000"/>
              <a:gd name="connsiteY3" fmla="*/ 5334000 h 6858000"/>
              <a:gd name="connsiteX4" fmla="*/ 4838700 w 9144000"/>
              <a:gd name="connsiteY4" fmla="*/ 5029200 h 6858000"/>
              <a:gd name="connsiteX5" fmla="*/ 7429500 w 9144000"/>
              <a:gd name="connsiteY5" fmla="*/ 2971800 h 6858000"/>
              <a:gd name="connsiteX6" fmla="*/ 6629400 w 9144000"/>
              <a:gd name="connsiteY6" fmla="*/ 4267200 h 6858000"/>
              <a:gd name="connsiteX7" fmla="*/ 7429500 w 9144000"/>
              <a:gd name="connsiteY7" fmla="*/ 5562600 h 6858000"/>
              <a:gd name="connsiteX8" fmla="*/ 8229600 w 9144000"/>
              <a:gd name="connsiteY8" fmla="*/ 4267200 h 6858000"/>
              <a:gd name="connsiteX9" fmla="*/ 7429500 w 9144000"/>
              <a:gd name="connsiteY9" fmla="*/ 2971800 h 6858000"/>
              <a:gd name="connsiteX10" fmla="*/ 2171700 w 9144000"/>
              <a:gd name="connsiteY10" fmla="*/ 570453 h 6858000"/>
              <a:gd name="connsiteX11" fmla="*/ 1295400 w 9144000"/>
              <a:gd name="connsiteY11" fmla="*/ 1433335 h 6858000"/>
              <a:gd name="connsiteX12" fmla="*/ 2171700 w 9144000"/>
              <a:gd name="connsiteY12" fmla="*/ 2296217 h 6858000"/>
              <a:gd name="connsiteX13" fmla="*/ 3048000 w 9144000"/>
              <a:gd name="connsiteY13" fmla="*/ 1433335 h 6858000"/>
              <a:gd name="connsiteX14" fmla="*/ 2171700 w 9144000"/>
              <a:gd name="connsiteY14" fmla="*/ 570453 h 6858000"/>
              <a:gd name="connsiteX15" fmla="*/ 0 w 9144000"/>
              <a:gd name="connsiteY15" fmla="*/ 0 h 6858000"/>
              <a:gd name="connsiteX16" fmla="*/ 9144000 w 9144000"/>
              <a:gd name="connsiteY16" fmla="*/ 0 h 6858000"/>
              <a:gd name="connsiteX17" fmla="*/ 9144000 w 9144000"/>
              <a:gd name="connsiteY17" fmla="*/ 6858000 h 6858000"/>
              <a:gd name="connsiteX18" fmla="*/ 0 w 9144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6858000">
                <a:moveTo>
                  <a:pt x="4838700" y="5029200"/>
                </a:moveTo>
                <a:cubicBezTo>
                  <a:pt x="4396817" y="5029200"/>
                  <a:pt x="4038600" y="5165664"/>
                  <a:pt x="4038600" y="5334000"/>
                </a:cubicBezTo>
                <a:cubicBezTo>
                  <a:pt x="4038600" y="5502336"/>
                  <a:pt x="4396817" y="5638800"/>
                  <a:pt x="4838700" y="5638800"/>
                </a:cubicBezTo>
                <a:cubicBezTo>
                  <a:pt x="5280583" y="5638800"/>
                  <a:pt x="5638800" y="5502336"/>
                  <a:pt x="5638800" y="5334000"/>
                </a:cubicBezTo>
                <a:cubicBezTo>
                  <a:pt x="5638800" y="5165664"/>
                  <a:pt x="5280583" y="5029200"/>
                  <a:pt x="4838700" y="5029200"/>
                </a:cubicBezTo>
                <a:close/>
                <a:moveTo>
                  <a:pt x="7429500" y="2971800"/>
                </a:moveTo>
                <a:cubicBezTo>
                  <a:pt x="6987617" y="2971800"/>
                  <a:pt x="6629400" y="3551770"/>
                  <a:pt x="6629400" y="4267200"/>
                </a:cubicBezTo>
                <a:cubicBezTo>
                  <a:pt x="6629400" y="4982630"/>
                  <a:pt x="6987617" y="5562600"/>
                  <a:pt x="7429500" y="5562600"/>
                </a:cubicBezTo>
                <a:cubicBezTo>
                  <a:pt x="7871383" y="5562600"/>
                  <a:pt x="8229600" y="4982630"/>
                  <a:pt x="8229600" y="4267200"/>
                </a:cubicBezTo>
                <a:cubicBezTo>
                  <a:pt x="8229600" y="3551770"/>
                  <a:pt x="7871383" y="2971800"/>
                  <a:pt x="7429500" y="2971800"/>
                </a:cubicBezTo>
                <a:close/>
                <a:moveTo>
                  <a:pt x="2171700" y="570453"/>
                </a:moveTo>
                <a:cubicBezTo>
                  <a:pt x="1687733" y="570453"/>
                  <a:pt x="1295400" y="956778"/>
                  <a:pt x="1295400" y="1433335"/>
                </a:cubicBezTo>
                <a:cubicBezTo>
                  <a:pt x="1295400" y="1909892"/>
                  <a:pt x="1687733" y="2296217"/>
                  <a:pt x="2171700" y="2296217"/>
                </a:cubicBezTo>
                <a:cubicBezTo>
                  <a:pt x="2655667" y="2296217"/>
                  <a:pt x="3048000" y="1909892"/>
                  <a:pt x="3048000" y="1433335"/>
                </a:cubicBezTo>
                <a:cubicBezTo>
                  <a:pt x="3048000" y="956778"/>
                  <a:pt x="2655667" y="570453"/>
                  <a:pt x="2171700" y="5704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5200" y="1905000"/>
            <a:ext cx="342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RESTORATION EFFORTS</a:t>
            </a:r>
            <a:endParaRPr lang="en-US" sz="3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838700" y="3105329"/>
            <a:ext cx="381000" cy="1923871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3048000" y="1433335"/>
            <a:ext cx="2171700" cy="471665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67550" y="2320499"/>
            <a:ext cx="647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?</a:t>
            </a:r>
            <a:endParaRPr lang="en-US" sz="96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0"/>
            <a:ext cx="9144000" cy="6858000"/>
            <a:chOff x="0" y="4300"/>
            <a:chExt cx="9144000" cy="6858000"/>
          </a:xfrm>
        </p:grpSpPr>
        <p:pic>
          <p:nvPicPr>
            <p:cNvPr id="12" name="Shape 2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0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4300"/>
              <a:ext cx="9144000" cy="6858000"/>
            </a:xfrm>
            <a:prstGeom prst="rect">
              <a:avLst/>
            </a:prstGeom>
            <a:solidFill>
              <a:srgbClr val="000000">
                <a:alpha val="6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1663849055"/>
              </p:ext>
            </p:extLst>
          </p:nvPr>
        </p:nvGraphicFramePr>
        <p:xfrm>
          <a:off x="152400" y="152400"/>
          <a:ext cx="8763000" cy="622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Rectangle 33"/>
          <p:cNvSpPr/>
          <p:nvPr/>
        </p:nvSpPr>
        <p:spPr>
          <a:xfrm>
            <a:off x="149485" y="6345284"/>
            <a:ext cx="7848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1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Source: Perpres 61/2011</a:t>
            </a:r>
            <a:endParaRPr lang="en-US" sz="11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91200" y="1936474"/>
            <a:ext cx="2986810" cy="954107"/>
          </a:xfrm>
          <a:prstGeom prst="rect">
            <a:avLst/>
          </a:prstGeom>
          <a:solidFill>
            <a:srgbClr val="000000">
              <a:alpha val="65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Arial MT Std Light Cond" panose="020B0306030403020204" pitchFamily="34" charset="0"/>
                <a:sym typeface="Calibri"/>
              </a:rPr>
              <a:t>National GHG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MT Std Light Cond" panose="020B0306030403020204" pitchFamily="34" charset="0"/>
                <a:sym typeface="Calibri"/>
              </a:rPr>
              <a:t>Mitigation Policies</a:t>
            </a:r>
            <a:endParaRPr lang="en-US" sz="28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86" y="6459864"/>
            <a:ext cx="1693778" cy="2407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24200" y="304800"/>
            <a:ext cx="342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Forestry and Agriculture (LULUCF) account for  87% of total GHG mitigation plan</a:t>
            </a:r>
            <a:endParaRPr lang="en-US" sz="24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86000" y="1505129"/>
            <a:ext cx="1581150" cy="2076271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044278" y="3600734"/>
            <a:ext cx="2819400" cy="121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MT Std Light Cond" panose="020B0306030403020204" pitchFamily="34" charset="0"/>
                <a:ea typeface="Calibri"/>
                <a:cs typeface="Arial MT Std Light Cond"/>
                <a:sym typeface="Calibri"/>
              </a:rPr>
              <a:t>Restoration related policies account for 60% of LULUCF </a:t>
            </a:r>
            <a:endParaRPr lang="en-US" sz="2400" dirty="0">
              <a:solidFill>
                <a:schemeClr val="bg1"/>
              </a:solidFill>
              <a:latin typeface="Arial MT Std Light Cond" panose="020B0306030403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091752" y="4143317"/>
            <a:ext cx="1066801" cy="352483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1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RI_BrandTheme_2012">
  <a:themeElements>
    <a:clrScheme name="WRI Brand Theme 2012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EEA420"/>
      </a:accent1>
      <a:accent2>
        <a:srgbClr val="0076A3"/>
      </a:accent2>
      <a:accent3>
        <a:srgbClr val="CD0034"/>
      </a:accent3>
      <a:accent4>
        <a:srgbClr val="80AB2B"/>
      </a:accent4>
      <a:accent5>
        <a:srgbClr val="FFE312"/>
      </a:accent5>
      <a:accent6>
        <a:srgbClr val="71105E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RI-tem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7383</TotalTime>
  <Words>965</Words>
  <Application>Microsoft Macintosh PowerPoint</Application>
  <PresentationFormat>On-screen Show (4:3)</PresentationFormat>
  <Paragraphs>148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WRI_BrandTheme_2012</vt:lpstr>
      <vt:lpstr>WRI-temp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Messinger</dc:creator>
  <cp:lastModifiedBy>Nirarta Samadhi</cp:lastModifiedBy>
  <cp:revision>397</cp:revision>
  <dcterms:created xsi:type="dcterms:W3CDTF">2014-10-27T14:11:03Z</dcterms:created>
  <dcterms:modified xsi:type="dcterms:W3CDTF">2015-11-30T06:16:25Z</dcterms:modified>
</cp:coreProperties>
</file>